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Lato"/>
      <p:regular r:id="rId36"/>
      <p:bold r:id="rId37"/>
      <p:italic r:id="rId38"/>
      <p:boldItalic r:id="rId39"/>
    </p:embeddedFont>
    <p:embeddedFont>
      <p:font typeface="Inter"/>
      <p:regular r:id="rId40"/>
      <p:bold r:id="rId41"/>
    </p:embeddedFont>
    <p:embeddedFont>
      <p:font typeface="Assistant"/>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4" roundtripDataSignature="AMtx7miBx/rgWQdzeLc73HGUKXBa/Jlp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20" Type="http://schemas.openxmlformats.org/officeDocument/2006/relationships/slide" Target="slides/slide15.xml"/><Relationship Id="rId42" Type="http://schemas.openxmlformats.org/officeDocument/2006/relationships/font" Target="fonts/Assistant-regular.fntdata"/><Relationship Id="rId41" Type="http://schemas.openxmlformats.org/officeDocument/2006/relationships/font" Target="fonts/Inter-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Assistant-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5698b5220_3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Sadia</a:t>
            </a:r>
            <a:endParaRPr/>
          </a:p>
        </p:txBody>
      </p:sp>
      <p:sp>
        <p:nvSpPr>
          <p:cNvPr id="84" name="Google Shape;84;g105698b5220_3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6b1d1317b_1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 graph with negative </a:t>
            </a:r>
            <a:endParaRPr/>
          </a:p>
        </p:txBody>
      </p:sp>
      <p:sp>
        <p:nvSpPr>
          <p:cNvPr id="261" name="Google Shape;261;g106b1d1317b_11_3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6b1d1317b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 graph with negative </a:t>
            </a:r>
            <a:endParaRPr/>
          </a:p>
        </p:txBody>
      </p:sp>
      <p:sp>
        <p:nvSpPr>
          <p:cNvPr id="273" name="Google Shape;273;g106b1d1317b_1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05698b5220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a:t>
            </a:r>
            <a:endParaRPr/>
          </a:p>
        </p:txBody>
      </p:sp>
      <p:sp>
        <p:nvSpPr>
          <p:cNvPr id="284" name="Google Shape;284;g105698b5220_3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a:t>
            </a:r>
            <a:endParaRPr/>
          </a:p>
        </p:txBody>
      </p:sp>
      <p:sp>
        <p:nvSpPr>
          <p:cNvPr id="294" name="Google Shape;2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6b1d1317b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Ben</a:t>
            </a:r>
            <a:endParaRPr/>
          </a:p>
        </p:txBody>
      </p:sp>
      <p:sp>
        <p:nvSpPr>
          <p:cNvPr id="327" name="Google Shape;327;g106b1d1317b_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6b1d1317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Ben</a:t>
            </a:r>
            <a:endParaRPr/>
          </a:p>
        </p:txBody>
      </p:sp>
      <p:sp>
        <p:nvSpPr>
          <p:cNvPr id="338" name="Google Shape;338;g106b1d1317b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6b1d1317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1" name="Google Shape;351;g106b1d1317b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Ben </a:t>
            </a:r>
            <a:r>
              <a:rPr b="1" lang="en-US" sz="1050">
                <a:solidFill>
                  <a:srgbClr val="5F6368"/>
                </a:solidFill>
                <a:highlight>
                  <a:srgbClr val="FFFFFF"/>
                </a:highlight>
              </a:rPr>
              <a:t>Root Mean Square Error</a:t>
            </a:r>
            <a:r>
              <a:rPr lang="en-US" sz="1050">
                <a:solidFill>
                  <a:srgbClr val="4D5156"/>
                </a:solidFill>
                <a:highlight>
                  <a:srgbClr val="FFFFFF"/>
                </a:highlight>
              </a:rPr>
              <a:t> (</a:t>
            </a:r>
            <a:r>
              <a:rPr b="1" lang="en-US" sz="1050">
                <a:solidFill>
                  <a:srgbClr val="5F6368"/>
                </a:solidFill>
                <a:highlight>
                  <a:srgbClr val="FFFFFF"/>
                </a:highlight>
              </a:rPr>
              <a:t>RMSE</a:t>
            </a:r>
            <a:r>
              <a:rPr lang="en-US" sz="1050">
                <a:solidFill>
                  <a:srgbClr val="4D5156"/>
                </a:solidFill>
                <a:highlight>
                  <a:srgbClr val="FFFFFF"/>
                </a:highlight>
              </a:rPr>
              <a:t>) is the standard deviation of the residuals (prediction errors).</a:t>
            </a:r>
            <a:endParaRPr/>
          </a:p>
        </p:txBody>
      </p:sp>
      <p:sp>
        <p:nvSpPr>
          <p:cNvPr id="364" name="Google Shape;36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6b1d1317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a:t>
            </a:r>
            <a:endParaRPr/>
          </a:p>
        </p:txBody>
      </p:sp>
      <p:sp>
        <p:nvSpPr>
          <p:cNvPr id="374" name="Google Shape;374;g106b1d1317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6b1d1317b_6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Roboto"/>
                <a:ea typeface="Roboto"/>
                <a:cs typeface="Roboto"/>
                <a:sym typeface="Roboto"/>
              </a:rPr>
              <a:t>MO</a:t>
            </a:r>
            <a:endParaRPr b="1">
              <a:solidFill>
                <a:schemeClr val="dk1"/>
              </a:solidFill>
              <a:latin typeface="Roboto"/>
              <a:ea typeface="Roboto"/>
              <a:cs typeface="Roboto"/>
              <a:sym typeface="Roboto"/>
            </a:endParaRPr>
          </a:p>
        </p:txBody>
      </p:sp>
      <p:sp>
        <p:nvSpPr>
          <p:cNvPr id="383" name="Google Shape;383;g106b1d1317b_6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Mo</a:t>
            </a:r>
            <a:endParaRPr/>
          </a:p>
          <a:p>
            <a:pPr indent="0" lvl="0" marL="0" rtl="0" algn="l">
              <a:spcBef>
                <a:spcPts val="0"/>
              </a:spcBef>
              <a:spcAft>
                <a:spcPts val="0"/>
              </a:spcAft>
              <a:buClr>
                <a:schemeClr val="dk1"/>
              </a:buClr>
              <a:buSzPts val="1100"/>
              <a:buFont typeface="Arial"/>
              <a:buNone/>
            </a:pPr>
            <a:r>
              <a:rPr lang="en-US"/>
              <a:t>During Covid the Canadian housing market saw extensive changes and turmoils in the market and major changes to the rates and numbers. Thinking back to the Financial Crisis of 2008 which was initially a Real estate and mortgage crisis, we wanted to look at the data and forecast possible or similar changes in the major rates;</a:t>
            </a:r>
            <a:endParaRPr/>
          </a:p>
          <a:p>
            <a:pPr indent="0" lvl="0" marL="0" rtl="0" algn="l">
              <a:spcBef>
                <a:spcPts val="0"/>
              </a:spcBef>
              <a:spcAft>
                <a:spcPts val="0"/>
              </a:spcAft>
              <a:buClr>
                <a:schemeClr val="dk1"/>
              </a:buClr>
              <a:buSzPts val="1100"/>
              <a:buFont typeface="Arial"/>
              <a:buNone/>
            </a:pPr>
            <a:r>
              <a:rPr lang="en-US"/>
              <a:t>We used both qualitative and quantitative data in order to draw conclusions</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06b1d1317b_6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MO</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More Models :</a:t>
            </a:r>
            <a:endParaRPr/>
          </a:p>
          <a:p>
            <a:pPr indent="0" lvl="0" marL="0" rtl="0" algn="l">
              <a:spcBef>
                <a:spcPts val="0"/>
              </a:spcBef>
              <a:spcAft>
                <a:spcPts val="0"/>
              </a:spcAft>
              <a:buNone/>
            </a:pPr>
            <a:r>
              <a:t/>
            </a:r>
            <a:endParaRPr/>
          </a:p>
          <a:p>
            <a:pPr indent="-304800" lvl="0" marL="457200" rtl="0" algn="l">
              <a:lnSpc>
                <a:spcPct val="150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 ie : Lumber prices effect on Housing prices as an example</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US" sz="1200"/>
              <a:t>International trade effects</a:t>
            </a:r>
            <a:endParaRPr sz="1200"/>
          </a:p>
          <a:p>
            <a:pPr indent="0" lvl="0" marL="0" rtl="0" algn="l">
              <a:spcBef>
                <a:spcPts val="0"/>
              </a:spcBef>
              <a:spcAft>
                <a:spcPts val="0"/>
              </a:spcAft>
              <a:buNone/>
            </a:pPr>
            <a:br>
              <a:rPr lang="en-US"/>
            </a:br>
            <a:br>
              <a:rPr lang="en-US"/>
            </a:br>
            <a:r>
              <a:rPr lang="en-US"/>
              <a:t>News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initial acces we had to news API which is the academic level would allow us to only work on articles dating to one month back, although we obtained a large enough number of articles, we would spend more time on acquiring access to a larger API with better coverage, but request for access are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Twitter API:</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US">
                <a:solidFill>
                  <a:schemeClr val="dk1"/>
                </a:solidFill>
                <a:latin typeface="Roboto"/>
                <a:ea typeface="Roboto"/>
                <a:cs typeface="Roboto"/>
                <a:sym typeface="Roboto"/>
              </a:rPr>
              <a:t>Although we tested out a Twitter initially and wanted to use the website as a second resource of Qualitative data and Market Sentiment analysis, we were limited by the acces we had since getting an elevated access that allows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a:solidFill>
                  <a:schemeClr val="dk1"/>
                </a:solidFill>
                <a:latin typeface="Roboto"/>
                <a:ea typeface="Roboto"/>
                <a:cs typeface="Roboto"/>
                <a:sym typeface="Roboto"/>
              </a:rPr>
              <a:t>Work with more variables:</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US">
                <a:solidFill>
                  <a:schemeClr val="dk1"/>
                </a:solidFill>
                <a:latin typeface="Roboto"/>
                <a:ea typeface="Roboto"/>
                <a:cs typeface="Roboto"/>
                <a:sym typeface="Roboto"/>
              </a:rPr>
              <a:t>We worked Housing Affordability Index, Residential mortgages, Prime rat and 5 year conventional Mortgage</a:t>
            </a:r>
            <a:endParaRPr>
              <a:solidFill>
                <a:schemeClr val="dk1"/>
              </a:solidFill>
              <a:latin typeface="Roboto"/>
              <a:ea typeface="Roboto"/>
              <a:cs typeface="Roboto"/>
              <a:sym typeface="Roboto"/>
            </a:endParaRPr>
          </a:p>
        </p:txBody>
      </p:sp>
      <p:sp>
        <p:nvSpPr>
          <p:cNvPr id="406" name="Google Shape;406;g106b1d1317b_6_8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5698b5220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105698b5220_4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6b1d1317b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Ben- we began with many ideas, and ended up with the final analytical pipeline on the right. </a:t>
            </a:r>
            <a:endParaRPr/>
          </a:p>
        </p:txBody>
      </p:sp>
      <p:sp>
        <p:nvSpPr>
          <p:cNvPr id="111" name="Google Shape;111;g106b1d1317b_6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Sadia - </a:t>
            </a:r>
            <a:endParaRPr/>
          </a:p>
          <a:p>
            <a:pPr indent="0" lvl="0" marL="0" rtl="0" algn="l">
              <a:spcBef>
                <a:spcPts val="0"/>
              </a:spcBef>
              <a:spcAft>
                <a:spcPts val="0"/>
              </a:spcAft>
              <a:buNone/>
            </a:pPr>
            <a:r>
              <a:rPr lang="en-US"/>
              <a:t>Acquiring the right data was very essential for our analysis and therefore we focused on 3 main factors:</a:t>
            </a:r>
            <a:endParaRPr/>
          </a:p>
          <a:p>
            <a:pPr indent="0" lvl="0" marL="0" rtl="0" algn="l">
              <a:spcBef>
                <a:spcPts val="0"/>
              </a:spcBef>
              <a:spcAft>
                <a:spcPts val="0"/>
              </a:spcAft>
              <a:buNone/>
            </a:pPr>
            <a:r>
              <a:rPr lang="en-US"/>
              <a:t>Period of time - we wanted data that covered at least 25 years and showed us an overtime trend </a:t>
            </a:r>
            <a:endParaRPr/>
          </a:p>
          <a:p>
            <a:pPr indent="0" lvl="0" marL="0" rtl="0" algn="l">
              <a:spcBef>
                <a:spcPts val="0"/>
              </a:spcBef>
              <a:spcAft>
                <a:spcPts val="0"/>
              </a:spcAft>
              <a:buNone/>
            </a:pPr>
            <a:r>
              <a:rPr lang="en-US"/>
              <a:t>Source of data - but the data had to official, public, and complete</a:t>
            </a:r>
            <a:endParaRPr/>
          </a:p>
          <a:p>
            <a:pPr indent="0" lvl="0" marL="0" rtl="0" algn="l">
              <a:spcBef>
                <a:spcPts val="0"/>
              </a:spcBef>
              <a:spcAft>
                <a:spcPts val="0"/>
              </a:spcAft>
              <a:buNone/>
            </a:pPr>
            <a:r>
              <a:rPr lang="en-US"/>
              <a:t>Relevant - and relevant to the housing </a:t>
            </a:r>
            <a:r>
              <a:rPr lang="en-US"/>
              <a:t>market</a:t>
            </a:r>
            <a:r>
              <a:rPr lang="en-US"/>
              <a:t> and each other</a:t>
            </a:r>
            <a:endParaRPr/>
          </a:p>
          <a:p>
            <a:pPr indent="0" lvl="0" marL="0" rtl="0" algn="l">
              <a:spcBef>
                <a:spcPts val="0"/>
              </a:spcBef>
              <a:spcAft>
                <a:spcPts val="0"/>
              </a:spcAft>
              <a:buNone/>
            </a:pPr>
            <a:r>
              <a:rPr lang="en-US"/>
              <a:t>So we settled on Statistics Canada official website and </a:t>
            </a:r>
            <a:r>
              <a:rPr lang="en-US"/>
              <a:t>the</a:t>
            </a:r>
            <a:r>
              <a:rPr lang="en-US"/>
              <a:t> Canada Market </a:t>
            </a:r>
            <a:r>
              <a:rPr lang="en-US"/>
              <a:t>Housing</a:t>
            </a:r>
            <a:r>
              <a:rPr lang="en-US"/>
              <a:t> </a:t>
            </a:r>
            <a:r>
              <a:rPr lang="en-US"/>
              <a:t>Corporation</a:t>
            </a:r>
            <a:endParaRPr/>
          </a:p>
        </p:txBody>
      </p:sp>
      <p:sp>
        <p:nvSpPr>
          <p:cNvPr id="127" name="Google Shape;12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Sadia - </a:t>
            </a:r>
            <a:endParaRPr/>
          </a:p>
          <a:p>
            <a:pPr indent="0" lvl="0" marL="0" rtl="0" algn="l">
              <a:spcBef>
                <a:spcPts val="0"/>
              </a:spcBef>
              <a:spcAft>
                <a:spcPts val="0"/>
              </a:spcAft>
              <a:buClr>
                <a:schemeClr val="dk1"/>
              </a:buClr>
              <a:buSzPts val="1100"/>
              <a:buFont typeface="Arial"/>
              <a:buNone/>
            </a:pPr>
            <a:r>
              <a:rPr lang="en-US">
                <a:solidFill>
                  <a:schemeClr val="dk1"/>
                </a:solidFill>
              </a:rPr>
              <a:t>For our quantitative analysis we decided to work with 4 variables that would tie in together. We ingested data from 3 different csvs, each of which was in a different format and required a different cleaning process.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US"/>
              <a:t>Using resampling method we converted data from all csv’s to same frequency of quarterly. However to point out we did incur errors when applying the resampling method as it does not recognise data that has an object datatype, which meant we had to check for and convert the columns to the correct format.</a:t>
            </a:r>
            <a:endParaRPr/>
          </a:p>
          <a:p>
            <a:pPr indent="-298450" lvl="0" marL="457200" rtl="0" algn="l">
              <a:spcBef>
                <a:spcPts val="0"/>
              </a:spcBef>
              <a:spcAft>
                <a:spcPts val="0"/>
              </a:spcAft>
              <a:buSzPts val="1100"/>
              <a:buAutoNum type="arabicPeriod"/>
            </a:pPr>
            <a:r>
              <a:rPr lang="en-US"/>
              <a:t>For one of the csv’s we had to use the Transpose method as the csv was in inverse format, that is, all dates were spread out horizontally in different columns</a:t>
            </a:r>
            <a:endParaRPr/>
          </a:p>
          <a:p>
            <a:pPr indent="-298450" lvl="0" marL="457200" rtl="0" algn="l">
              <a:spcBef>
                <a:spcPts val="0"/>
              </a:spcBef>
              <a:spcAft>
                <a:spcPts val="0"/>
              </a:spcAft>
              <a:buSzPts val="1100"/>
              <a:buAutoNum type="arabicPeriod"/>
            </a:pPr>
            <a:r>
              <a:rPr lang="en-US"/>
              <a:t>Using difference and truncate we dropped all unwanted columns</a:t>
            </a:r>
            <a:endParaRPr/>
          </a:p>
          <a:p>
            <a:pPr indent="-298450" lvl="0" marL="457200" rtl="0" algn="l">
              <a:spcBef>
                <a:spcPts val="0"/>
              </a:spcBef>
              <a:spcAft>
                <a:spcPts val="0"/>
              </a:spcAft>
              <a:buSzPts val="1100"/>
              <a:buAutoNum type="arabicPeriod"/>
            </a:pPr>
            <a:r>
              <a:rPr lang="en-US"/>
              <a:t>Sliced the data after reviewing each data set to match the dates, and combined into one clean dataset to start our analysis.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This meant getting data from different sources and combining it into one clean dataframe.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our first csv the data was not in a regular frequency, that is, it was random dates, neither weekly, nor monthly or daily. Our first step was to make the frequency of the data more uniformed, which we did using the resampling method that frequented the dates and data to quarterly. Next using the ‘difference’ method we dropped the unwanted columns keeping the index, Prime rate and the 5-year conventional mortgage rate (most common) in Canada. We checked for and dropped null values and saved the clean dataset as a new data frame.</a:t>
            </a:r>
            <a:endParaRPr/>
          </a:p>
        </p:txBody>
      </p:sp>
      <p:sp>
        <p:nvSpPr>
          <p:cNvPr id="161" name="Google Shape;16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Sadia - For our second csv although the data was in a regular monthly frequency, it was in reverse format, that is, the dates were spread out as different columns, so our first step was to transpose the dataset using the ‘Transpose’ method or ‘.T’. We used the truncate function to drop all the unwanted columns and kept the index and the Residential Mortgages column.</a:t>
            </a:r>
            <a:endParaRPr>
              <a:solidFill>
                <a:schemeClr val="dk1"/>
              </a:solidFill>
            </a:endParaRPr>
          </a:p>
          <a:p>
            <a:pPr indent="0" lvl="0" marL="0" rtl="0" algn="l">
              <a:spcBef>
                <a:spcPts val="0"/>
              </a:spcBef>
              <a:spcAft>
                <a:spcPts val="0"/>
              </a:spcAft>
              <a:buNone/>
            </a:pPr>
            <a:r>
              <a:rPr lang="en-US">
                <a:solidFill>
                  <a:schemeClr val="dk1"/>
                </a:solidFill>
              </a:rPr>
              <a:t>The transpose method created two levels of headers/indexes; to correct this, we reset the date index column, and then replaced the first header with the second (correct) header using ‘iloc’.</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Using resampling method we converted data from all csv’s to same frequency of quarterly. However to point out we did incur errors when applying the resampling method as it does not recognise data that has an object datatype, which meant we had to check for and convert the columns to the correct format.</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For one of the csv’s we had to use the Transpose method as the csv was in inverse format, that is, all dates were spread out horizontally in different columns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Using difference and truncate we dropped all unwanted columns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Sliced the data after reviewing each data set to match the dates, and combined into one clean dataset to start our analysis.</a:t>
            </a:r>
            <a:endParaRPr>
              <a:solidFill>
                <a:schemeClr val="dk1"/>
              </a:solidFill>
            </a:endParaRPr>
          </a:p>
        </p:txBody>
      </p:sp>
      <p:sp>
        <p:nvSpPr>
          <p:cNvPr id="180" name="Google Shape;18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5698b5220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Sadia - </a:t>
            </a:r>
            <a:r>
              <a:rPr lang="en-US">
                <a:solidFill>
                  <a:schemeClr val="dk1"/>
                </a:solidFill>
              </a:rPr>
              <a:t>Our next step was to change the frequency of the data from monthly to quarterly. But the resampling method gave us error when tried to run it as resampling does not recognize datatype object . So we had to convert the date column to datetime and Res Mort column to float. This allowed us to use resampling an change the frequency of the data to quarterly. We corrected the format of the res mort columna and checked for and dropped null values and saved the clean dataset as a new data frame.</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AutoNum type="arabicPeriod"/>
            </a:pPr>
            <a:r>
              <a:rPr lang="en-US">
                <a:solidFill>
                  <a:schemeClr val="dk1"/>
                </a:solidFill>
              </a:rPr>
              <a:t>Using resampling method we converted data from all csv’s to same frequency of quarterly. However to point out we did incur errors when applying the resampling method as it does not recognise data that has an object datatype, which meant we had to check for and convert the columns to the correct format.</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For one of the csv’s we had to use the Transpose method as the csv was in inverse format, that is, all dates were spread out horizontally in different columns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Using difference and truncate we dropped all unwanted columns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Sliced the data after reviewing each data set to match the dates, and combined into one clean dataset to start our analysis.</a:t>
            </a:r>
            <a:endParaRPr/>
          </a:p>
        </p:txBody>
      </p:sp>
      <p:sp>
        <p:nvSpPr>
          <p:cNvPr id="198" name="Google Shape;198;g105698b5220_3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5698b5220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Sadia - In our third csv the data was already in quarterly but with wrong dates, that is, beginning of the end of quarter instead of the end of the quarter, before the converting the dates we dropped the unwanted column (just one in this case), and before moving on to resampling made sure the other columns had the correct datatype. So we had to change the date column from object to date time and set it as the index. Followed by the resampling method which corrected the  dates and last we checked for and dropped null values and saved the clean dataset as a new data frame.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Our final step was to slice the data to a certain date range, we chose 1st qtr of 1990 to 2 qtr of 2021 after reviewing all three dataframes. and using the concat function, we combined the three datasets into one dataframe.</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AutoNum type="arabicPeriod"/>
            </a:pPr>
            <a:r>
              <a:rPr lang="en-US">
                <a:solidFill>
                  <a:schemeClr val="dk1"/>
                </a:solidFill>
              </a:rPr>
              <a:t>Using resampling method we converted data from all csv’s to same frequency of quarterly. However to point out we did incur errors when applying the resampling method as it does not recognise data that has an object datatype, which meant we had to check for and convert the columns to the correct format.</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For one of the csv’s we had to use the Transpose method as the csv was in inverse format, that is, all dates were spread out horizontally in different columns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Using difference and truncate we dropped all unwanted columns</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Sliced the data after reviewing each data set to match the dates, and combined into one clean dataset to start our analysis.</a:t>
            </a:r>
            <a:endParaRPr/>
          </a:p>
        </p:txBody>
      </p:sp>
      <p:sp>
        <p:nvSpPr>
          <p:cNvPr id="219" name="Google Shape;219;g105698b5220_3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5698b5220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00">
                <a:solidFill>
                  <a:schemeClr val="dk1"/>
                </a:solidFill>
              </a:rPr>
              <a:t>Mo</a:t>
            </a:r>
            <a:endParaRPr sz="200">
              <a:solidFill>
                <a:schemeClr val="dk1"/>
              </a:solidFill>
            </a:endParaRPr>
          </a:p>
          <a:p>
            <a:pPr indent="0" lvl="0" marL="0" rtl="0" algn="l">
              <a:spcBef>
                <a:spcPts val="0"/>
              </a:spcBef>
              <a:spcAft>
                <a:spcPts val="0"/>
              </a:spcAft>
              <a:buNone/>
            </a:pPr>
            <a:r>
              <a:t/>
            </a:r>
            <a:endParaRPr sz="200">
              <a:solidFill>
                <a:schemeClr val="dk1"/>
              </a:solidFill>
            </a:endParaRPr>
          </a:p>
          <a:p>
            <a:pPr indent="0" lvl="0" marL="0" rtl="0" algn="l">
              <a:spcBef>
                <a:spcPts val="0"/>
              </a:spcBef>
              <a:spcAft>
                <a:spcPts val="0"/>
              </a:spcAft>
              <a:buNone/>
            </a:pPr>
            <a:r>
              <a:rPr lang="en-US" sz="200">
                <a:solidFill>
                  <a:schemeClr val="dk1"/>
                </a:solidFill>
              </a:rPr>
              <a:t>Add graph with negative </a:t>
            </a:r>
            <a:endParaRPr sz="200">
              <a:solidFill>
                <a:schemeClr val="dk1"/>
              </a:solidFill>
            </a:endParaRPr>
          </a:p>
          <a:p>
            <a:pPr indent="0" lvl="0" marL="0" rtl="0" algn="l">
              <a:spcBef>
                <a:spcPts val="0"/>
              </a:spcBef>
              <a:spcAft>
                <a:spcPts val="0"/>
              </a:spcAft>
              <a:buNone/>
            </a:pPr>
            <a:r>
              <a:t/>
            </a:r>
            <a:endParaRPr sz="200">
              <a:solidFill>
                <a:schemeClr val="dk1"/>
              </a:solidFill>
            </a:endParaRPr>
          </a:p>
          <a:p>
            <a:pPr indent="0" lvl="0" marL="0" marR="190500" rtl="0" algn="just">
              <a:lnSpc>
                <a:spcPct val="115000"/>
              </a:lnSpc>
              <a:spcBef>
                <a:spcPts val="0"/>
              </a:spcBef>
              <a:spcAft>
                <a:spcPts val="0"/>
              </a:spcAft>
              <a:buClr>
                <a:schemeClr val="dk1"/>
              </a:buClr>
              <a:buSzPts val="1100"/>
              <a:buFont typeface="Arial"/>
              <a:buNone/>
            </a:pPr>
            <a:r>
              <a:rPr lang="en-US" sz="1000">
                <a:solidFill>
                  <a:schemeClr val="dk1"/>
                </a:solidFill>
                <a:latin typeface="Inter"/>
                <a:ea typeface="Inter"/>
                <a:cs typeface="Inter"/>
                <a:sym typeface="Inter"/>
              </a:rPr>
              <a:t>Our analysis consisted of:</a:t>
            </a:r>
            <a:endParaRPr sz="1000">
              <a:solidFill>
                <a:schemeClr val="dk1"/>
              </a:solidFill>
              <a:latin typeface="Inter"/>
              <a:ea typeface="Inter"/>
              <a:cs typeface="Inter"/>
              <a:sym typeface="Inter"/>
            </a:endParaRPr>
          </a:p>
          <a:p>
            <a:pPr indent="-292100" lvl="0" marL="457200" marR="190500" rtl="0" algn="just">
              <a:lnSpc>
                <a:spcPct val="115000"/>
              </a:lnSpc>
              <a:spcBef>
                <a:spcPts val="1100"/>
              </a:spcBef>
              <a:spcAft>
                <a:spcPts val="0"/>
              </a:spcAft>
              <a:buClr>
                <a:schemeClr val="dk1"/>
              </a:buClr>
              <a:buSzPts val="1000"/>
              <a:buFont typeface="Inter"/>
              <a:buChar char="●"/>
            </a:pPr>
            <a:r>
              <a:rPr b="1" lang="en-US" sz="1000">
                <a:solidFill>
                  <a:schemeClr val="dk1"/>
                </a:solidFill>
                <a:latin typeface="Inter"/>
                <a:ea typeface="Inter"/>
                <a:cs typeface="Inter"/>
                <a:sym typeface="Inter"/>
              </a:rPr>
              <a:t>Sentiment Analysis</a:t>
            </a:r>
            <a:r>
              <a:rPr lang="en-US" sz="1000">
                <a:solidFill>
                  <a:schemeClr val="dk1"/>
                </a:solidFill>
                <a:latin typeface="Inter"/>
                <a:ea typeface="Inter"/>
                <a:cs typeface="Inter"/>
                <a:sym typeface="Inter"/>
              </a:rPr>
              <a:t> </a:t>
            </a:r>
            <a:endParaRPr sz="1000">
              <a:solidFill>
                <a:schemeClr val="dk1"/>
              </a:solidFill>
              <a:latin typeface="Inter"/>
              <a:ea typeface="Inter"/>
              <a:cs typeface="Inter"/>
              <a:sym typeface="Inter"/>
            </a:endParaRPr>
          </a:p>
          <a:p>
            <a:pPr indent="-292100" lvl="1" marL="914400" marR="190500" rtl="0" algn="just">
              <a:lnSpc>
                <a:spcPct val="115000"/>
              </a:lnSpc>
              <a:spcBef>
                <a:spcPts val="0"/>
              </a:spcBef>
              <a:spcAft>
                <a:spcPts val="0"/>
              </a:spcAft>
              <a:buClr>
                <a:schemeClr val="dk1"/>
              </a:buClr>
              <a:buSzPts val="1000"/>
              <a:buFont typeface="Inter"/>
              <a:buChar char="○"/>
            </a:pPr>
            <a:r>
              <a:rPr lang="en-US" sz="1000">
                <a:solidFill>
                  <a:schemeClr val="dk1"/>
                </a:solidFill>
                <a:latin typeface="Inter"/>
                <a:ea typeface="Inter"/>
                <a:cs typeface="Inter"/>
                <a:sym typeface="Inter"/>
              </a:rPr>
              <a:t>We used the newsapi to pull the latest news articles for the Canadian Housing Market but noticed that newsapi had a limited timeframe and didn’t give us articles older than 1 month. Results showed that a total of 477 articles mentioned, “‘Canadian’ or ‘Canada’ Housing Market”.</a:t>
            </a:r>
            <a:endParaRPr sz="600">
              <a:solidFill>
                <a:schemeClr val="dk1"/>
              </a:solidFill>
              <a:latin typeface="Inter"/>
              <a:ea typeface="Inter"/>
              <a:cs typeface="Inter"/>
              <a:sym typeface="Inter"/>
            </a:endParaRPr>
          </a:p>
          <a:p>
            <a:pPr indent="-298450" lvl="0" marL="457200" marR="190500" rtl="0" algn="just">
              <a:lnSpc>
                <a:spcPct val="115000"/>
              </a:lnSpc>
              <a:spcBef>
                <a:spcPts val="0"/>
              </a:spcBef>
              <a:spcAft>
                <a:spcPts val="0"/>
              </a:spcAft>
              <a:buClr>
                <a:schemeClr val="dk1"/>
              </a:buClr>
              <a:buSzPts val="1100"/>
              <a:buFont typeface="Inter"/>
              <a:buChar char="●"/>
            </a:pPr>
            <a:r>
              <a:rPr lang="en-US">
                <a:solidFill>
                  <a:schemeClr val="dk1"/>
                </a:solidFill>
                <a:latin typeface="Inter"/>
                <a:ea typeface="Inter"/>
                <a:cs typeface="Inter"/>
                <a:sym typeface="Inter"/>
              </a:rPr>
              <a:t>For our qualitative data analysis we applied Natural Language Processing to understand the sentiment in the latest news articles featuring the Canadian Housing Market. </a:t>
            </a:r>
            <a:endParaRPr>
              <a:solidFill>
                <a:schemeClr val="dk1"/>
              </a:solidFill>
              <a:latin typeface="Inter"/>
              <a:ea typeface="Inter"/>
              <a:cs typeface="Inter"/>
              <a:sym typeface="Inter"/>
            </a:endParaRPr>
          </a:p>
          <a:p>
            <a:pPr indent="-298450" lvl="0" marL="457200" marR="190500" rtl="0" algn="just">
              <a:lnSpc>
                <a:spcPct val="115000"/>
              </a:lnSpc>
              <a:spcBef>
                <a:spcPts val="0"/>
              </a:spcBef>
              <a:spcAft>
                <a:spcPts val="0"/>
              </a:spcAft>
              <a:buClr>
                <a:schemeClr val="dk1"/>
              </a:buClr>
              <a:buSzPts val="1100"/>
              <a:buFont typeface="Inter"/>
              <a:buChar char="●"/>
            </a:pPr>
            <a:r>
              <a:rPr lang="en-US">
                <a:solidFill>
                  <a:schemeClr val="dk1"/>
                </a:solidFill>
                <a:latin typeface="Inter"/>
                <a:ea typeface="Inter"/>
                <a:cs typeface="Inter"/>
                <a:sym typeface="Inter"/>
              </a:rPr>
              <a:t>We also tried to utilize the fundamental NLP techniques and tried to understand the other factors involved with the housing market such as common words and phrases and organizations and entities mentioned in the articles.</a:t>
            </a:r>
            <a:endParaRPr sz="100">
              <a:solidFill>
                <a:schemeClr val="dk1"/>
              </a:solidFill>
              <a:latin typeface="Inter"/>
              <a:ea typeface="Inter"/>
              <a:cs typeface="Inter"/>
              <a:sym typeface="Inter"/>
            </a:endParaRPr>
          </a:p>
        </p:txBody>
      </p:sp>
      <p:sp>
        <p:nvSpPr>
          <p:cNvPr id="235" name="Google Shape;235;g105698b5220_3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105698b5220_2_30"/>
          <p:cNvSpPr/>
          <p:nvPr/>
        </p:nvSpPr>
        <p:spPr>
          <a:xfrm>
            <a:off x="0" y="0"/>
            <a:ext cx="18288000" cy="9756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11" name="Google Shape;11;g105698b5220_2_30"/>
          <p:cNvGrpSpPr/>
          <p:nvPr/>
        </p:nvGrpSpPr>
        <p:grpSpPr>
          <a:xfrm>
            <a:off x="1660784" y="2382511"/>
            <a:ext cx="1491526" cy="91652"/>
            <a:chOff x="4580561" y="2589004"/>
            <a:chExt cx="1064464" cy="25200"/>
          </a:xfrm>
        </p:grpSpPr>
        <p:sp>
          <p:nvSpPr>
            <p:cNvPr id="12" name="Google Shape;12;g105698b5220_2_30"/>
            <p:cNvSpPr/>
            <p:nvPr/>
          </p:nvSpPr>
          <p:spPr>
            <a:xfrm rot="-5400000">
              <a:off x="5366325" y="2335504"/>
              <a:ext cx="25200" cy="532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 name="Google Shape;13;g105698b5220_2_30"/>
            <p:cNvSpPr/>
            <p:nvPr/>
          </p:nvSpPr>
          <p:spPr>
            <a:xfrm rot="-5400000">
              <a:off x="4836311" y="2333254"/>
              <a:ext cx="25200" cy="5367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14" name="Google Shape;14;g105698b5220_2_30"/>
          <p:cNvSpPr txBox="1"/>
          <p:nvPr>
            <p:ph type="ctrTitle"/>
          </p:nvPr>
        </p:nvSpPr>
        <p:spPr>
          <a:xfrm>
            <a:off x="1458900" y="2644900"/>
            <a:ext cx="15376200" cy="3329400"/>
          </a:xfrm>
          <a:prstGeom prst="rect">
            <a:avLst/>
          </a:prstGeom>
        </p:spPr>
        <p:txBody>
          <a:bodyPr anchorCtr="0" anchor="t" bIns="182850" lIns="182850" spcFirstLastPara="1" rIns="182850" wrap="square" tIns="182850">
            <a:normAutofit/>
          </a:bodyPr>
          <a:lstStyle>
            <a:lvl1pPr lvl="0">
              <a:spcBef>
                <a:spcPts val="0"/>
              </a:spcBef>
              <a:spcAft>
                <a:spcPts val="0"/>
              </a:spcAft>
              <a:buSzPts val="8400"/>
              <a:buNone/>
              <a:defRPr sz="8400"/>
            </a:lvl1pPr>
            <a:lvl2pPr lvl="1">
              <a:spcBef>
                <a:spcPts val="0"/>
              </a:spcBef>
              <a:spcAft>
                <a:spcPts val="0"/>
              </a:spcAft>
              <a:buSzPts val="8400"/>
              <a:buNone/>
              <a:defRPr sz="8400"/>
            </a:lvl2pPr>
            <a:lvl3pPr lvl="2">
              <a:spcBef>
                <a:spcPts val="0"/>
              </a:spcBef>
              <a:spcAft>
                <a:spcPts val="0"/>
              </a:spcAft>
              <a:buSzPts val="8400"/>
              <a:buNone/>
              <a:defRPr sz="8400"/>
            </a:lvl3pPr>
            <a:lvl4pPr lvl="3">
              <a:spcBef>
                <a:spcPts val="0"/>
              </a:spcBef>
              <a:spcAft>
                <a:spcPts val="0"/>
              </a:spcAft>
              <a:buSzPts val="8400"/>
              <a:buNone/>
              <a:defRPr sz="8400"/>
            </a:lvl4pPr>
            <a:lvl5pPr lvl="4">
              <a:spcBef>
                <a:spcPts val="0"/>
              </a:spcBef>
              <a:spcAft>
                <a:spcPts val="0"/>
              </a:spcAft>
              <a:buSzPts val="8400"/>
              <a:buNone/>
              <a:defRPr sz="8400"/>
            </a:lvl5pPr>
            <a:lvl6pPr lvl="5">
              <a:spcBef>
                <a:spcPts val="0"/>
              </a:spcBef>
              <a:spcAft>
                <a:spcPts val="0"/>
              </a:spcAft>
              <a:buSzPts val="8400"/>
              <a:buNone/>
              <a:defRPr sz="8400"/>
            </a:lvl6pPr>
            <a:lvl7pPr lvl="6">
              <a:spcBef>
                <a:spcPts val="0"/>
              </a:spcBef>
              <a:spcAft>
                <a:spcPts val="0"/>
              </a:spcAft>
              <a:buSzPts val="8400"/>
              <a:buNone/>
              <a:defRPr sz="8400"/>
            </a:lvl7pPr>
            <a:lvl8pPr lvl="7">
              <a:spcBef>
                <a:spcPts val="0"/>
              </a:spcBef>
              <a:spcAft>
                <a:spcPts val="0"/>
              </a:spcAft>
              <a:buSzPts val="8400"/>
              <a:buNone/>
              <a:defRPr sz="8400"/>
            </a:lvl8pPr>
            <a:lvl9pPr lvl="8">
              <a:spcBef>
                <a:spcPts val="0"/>
              </a:spcBef>
              <a:spcAft>
                <a:spcPts val="0"/>
              </a:spcAft>
              <a:buSzPts val="8400"/>
              <a:buNone/>
              <a:defRPr sz="8400"/>
            </a:lvl9pPr>
          </a:lstStyle>
          <a:p/>
        </p:txBody>
      </p:sp>
      <p:sp>
        <p:nvSpPr>
          <p:cNvPr id="15" name="Google Shape;15;g105698b5220_2_30"/>
          <p:cNvSpPr txBox="1"/>
          <p:nvPr>
            <p:ph idx="1" type="subTitle"/>
          </p:nvPr>
        </p:nvSpPr>
        <p:spPr>
          <a:xfrm>
            <a:off x="1459255" y="6345800"/>
            <a:ext cx="15376200" cy="1082400"/>
          </a:xfrm>
          <a:prstGeom prst="rect">
            <a:avLst/>
          </a:prstGeom>
        </p:spPr>
        <p:txBody>
          <a:bodyPr anchorCtr="0" anchor="t" bIns="182850" lIns="182850" spcFirstLastPara="1" rIns="182850" wrap="square" tIns="18285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p:txBody>
      </p:sp>
      <p:sp>
        <p:nvSpPr>
          <p:cNvPr id="16" name="Google Shape;16;g105698b5220_2_30"/>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105698b5220_2_94"/>
          <p:cNvGrpSpPr/>
          <p:nvPr/>
        </p:nvGrpSpPr>
        <p:grpSpPr>
          <a:xfrm>
            <a:off x="1660784" y="8338260"/>
            <a:ext cx="1491526" cy="91652"/>
            <a:chOff x="4580561" y="2589004"/>
            <a:chExt cx="1064464" cy="25200"/>
          </a:xfrm>
        </p:grpSpPr>
        <p:sp>
          <p:nvSpPr>
            <p:cNvPr id="75" name="Google Shape;75;g105698b5220_2_94"/>
            <p:cNvSpPr/>
            <p:nvPr/>
          </p:nvSpPr>
          <p:spPr>
            <a:xfrm rot="-5400000">
              <a:off x="5366325" y="2335504"/>
              <a:ext cx="25200" cy="5322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76" name="Google Shape;76;g105698b5220_2_94"/>
            <p:cNvSpPr/>
            <p:nvPr/>
          </p:nvSpPr>
          <p:spPr>
            <a:xfrm rot="-5400000">
              <a:off x="4836311" y="2333254"/>
              <a:ext cx="25200" cy="5367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77" name="Google Shape;77;g105698b5220_2_94"/>
          <p:cNvSpPr txBox="1"/>
          <p:nvPr>
            <p:ph hasCustomPrompt="1" type="title"/>
          </p:nvPr>
        </p:nvSpPr>
        <p:spPr>
          <a:xfrm>
            <a:off x="1458900" y="1467900"/>
            <a:ext cx="15376800" cy="2489400"/>
          </a:xfrm>
          <a:prstGeom prst="rect">
            <a:avLst/>
          </a:prstGeom>
        </p:spPr>
        <p:txBody>
          <a:bodyPr anchorCtr="0" anchor="t" bIns="182850" lIns="182850" spcFirstLastPara="1" rIns="182850" wrap="square" tIns="182850">
            <a:normAutofit/>
          </a:bodyPr>
          <a:lstStyle>
            <a:lvl1pPr lvl="0">
              <a:spcBef>
                <a:spcPts val="0"/>
              </a:spcBef>
              <a:spcAft>
                <a:spcPts val="0"/>
              </a:spcAft>
              <a:buClr>
                <a:schemeClr val="lt1"/>
              </a:buClr>
              <a:buSzPts val="16000"/>
              <a:buNone/>
              <a:defRPr sz="16000">
                <a:solidFill>
                  <a:schemeClr val="lt1"/>
                </a:solidFill>
              </a:defRPr>
            </a:lvl1pPr>
            <a:lvl2pPr lvl="1">
              <a:spcBef>
                <a:spcPts val="0"/>
              </a:spcBef>
              <a:spcAft>
                <a:spcPts val="0"/>
              </a:spcAft>
              <a:buClr>
                <a:schemeClr val="lt1"/>
              </a:buClr>
              <a:buSzPts val="16000"/>
              <a:buNone/>
              <a:defRPr sz="16000">
                <a:solidFill>
                  <a:schemeClr val="lt1"/>
                </a:solidFill>
              </a:defRPr>
            </a:lvl2pPr>
            <a:lvl3pPr lvl="2">
              <a:spcBef>
                <a:spcPts val="0"/>
              </a:spcBef>
              <a:spcAft>
                <a:spcPts val="0"/>
              </a:spcAft>
              <a:buClr>
                <a:schemeClr val="lt1"/>
              </a:buClr>
              <a:buSzPts val="16000"/>
              <a:buNone/>
              <a:defRPr sz="16000">
                <a:solidFill>
                  <a:schemeClr val="lt1"/>
                </a:solidFill>
              </a:defRPr>
            </a:lvl3pPr>
            <a:lvl4pPr lvl="3">
              <a:spcBef>
                <a:spcPts val="0"/>
              </a:spcBef>
              <a:spcAft>
                <a:spcPts val="0"/>
              </a:spcAft>
              <a:buClr>
                <a:schemeClr val="lt1"/>
              </a:buClr>
              <a:buSzPts val="16000"/>
              <a:buNone/>
              <a:defRPr sz="16000">
                <a:solidFill>
                  <a:schemeClr val="lt1"/>
                </a:solidFill>
              </a:defRPr>
            </a:lvl4pPr>
            <a:lvl5pPr lvl="4">
              <a:spcBef>
                <a:spcPts val="0"/>
              </a:spcBef>
              <a:spcAft>
                <a:spcPts val="0"/>
              </a:spcAft>
              <a:buClr>
                <a:schemeClr val="lt1"/>
              </a:buClr>
              <a:buSzPts val="16000"/>
              <a:buNone/>
              <a:defRPr sz="16000">
                <a:solidFill>
                  <a:schemeClr val="lt1"/>
                </a:solidFill>
              </a:defRPr>
            </a:lvl5pPr>
            <a:lvl6pPr lvl="5">
              <a:spcBef>
                <a:spcPts val="0"/>
              </a:spcBef>
              <a:spcAft>
                <a:spcPts val="0"/>
              </a:spcAft>
              <a:buClr>
                <a:schemeClr val="lt1"/>
              </a:buClr>
              <a:buSzPts val="16000"/>
              <a:buNone/>
              <a:defRPr sz="16000">
                <a:solidFill>
                  <a:schemeClr val="lt1"/>
                </a:solidFill>
              </a:defRPr>
            </a:lvl6pPr>
            <a:lvl7pPr lvl="6">
              <a:spcBef>
                <a:spcPts val="0"/>
              </a:spcBef>
              <a:spcAft>
                <a:spcPts val="0"/>
              </a:spcAft>
              <a:buClr>
                <a:schemeClr val="lt1"/>
              </a:buClr>
              <a:buSzPts val="16000"/>
              <a:buNone/>
              <a:defRPr sz="16000">
                <a:solidFill>
                  <a:schemeClr val="lt1"/>
                </a:solidFill>
              </a:defRPr>
            </a:lvl7pPr>
            <a:lvl8pPr lvl="7">
              <a:spcBef>
                <a:spcPts val="0"/>
              </a:spcBef>
              <a:spcAft>
                <a:spcPts val="0"/>
              </a:spcAft>
              <a:buClr>
                <a:schemeClr val="lt1"/>
              </a:buClr>
              <a:buSzPts val="16000"/>
              <a:buNone/>
              <a:defRPr sz="16000">
                <a:solidFill>
                  <a:schemeClr val="lt1"/>
                </a:solidFill>
              </a:defRPr>
            </a:lvl8pPr>
            <a:lvl9pPr lvl="8">
              <a:spcBef>
                <a:spcPts val="0"/>
              </a:spcBef>
              <a:spcAft>
                <a:spcPts val="0"/>
              </a:spcAft>
              <a:buClr>
                <a:schemeClr val="lt1"/>
              </a:buClr>
              <a:buSzPts val="16000"/>
              <a:buNone/>
              <a:defRPr sz="16000">
                <a:solidFill>
                  <a:schemeClr val="lt1"/>
                </a:solidFill>
              </a:defRPr>
            </a:lvl9pPr>
          </a:lstStyle>
          <a:p>
            <a:r>
              <a:t>xx%</a:t>
            </a:r>
          </a:p>
        </p:txBody>
      </p:sp>
      <p:sp>
        <p:nvSpPr>
          <p:cNvPr id="78" name="Google Shape;78;g105698b5220_2_94"/>
          <p:cNvSpPr txBox="1"/>
          <p:nvPr>
            <p:ph idx="1" type="body"/>
          </p:nvPr>
        </p:nvSpPr>
        <p:spPr>
          <a:xfrm>
            <a:off x="1458900" y="4545776"/>
            <a:ext cx="15376800" cy="3160800"/>
          </a:xfrm>
          <a:prstGeom prst="rect">
            <a:avLst/>
          </a:prstGeom>
        </p:spPr>
        <p:txBody>
          <a:bodyPr anchorCtr="0" anchor="t" bIns="182850" lIns="182850" spcFirstLastPara="1" rIns="182850" wrap="square" tIns="182850">
            <a:normAutofit/>
          </a:bodyPr>
          <a:lstStyle>
            <a:lvl1pPr indent="-393700" lvl="0" marL="457200">
              <a:spcBef>
                <a:spcPts val="0"/>
              </a:spcBef>
              <a:spcAft>
                <a:spcPts val="0"/>
              </a:spcAft>
              <a:buClr>
                <a:schemeClr val="lt1"/>
              </a:buClr>
              <a:buSzPts val="2600"/>
              <a:buChar char="●"/>
              <a:defRPr>
                <a:solidFill>
                  <a:schemeClr val="lt1"/>
                </a:solidFill>
              </a:defRPr>
            </a:lvl1pPr>
            <a:lvl2pPr indent="-368300" lvl="1" marL="914400">
              <a:spcBef>
                <a:spcPts val="0"/>
              </a:spcBef>
              <a:spcAft>
                <a:spcPts val="0"/>
              </a:spcAft>
              <a:buClr>
                <a:schemeClr val="lt1"/>
              </a:buClr>
              <a:buSzPts val="2200"/>
              <a:buChar char="○"/>
              <a:defRPr>
                <a:solidFill>
                  <a:schemeClr val="lt1"/>
                </a:solidFill>
              </a:defRPr>
            </a:lvl2pPr>
            <a:lvl3pPr indent="-368300" lvl="2" marL="1371600">
              <a:spcBef>
                <a:spcPts val="0"/>
              </a:spcBef>
              <a:spcAft>
                <a:spcPts val="0"/>
              </a:spcAft>
              <a:buClr>
                <a:schemeClr val="lt1"/>
              </a:buClr>
              <a:buSzPts val="2200"/>
              <a:buChar char="■"/>
              <a:defRPr>
                <a:solidFill>
                  <a:schemeClr val="lt1"/>
                </a:solidFill>
              </a:defRPr>
            </a:lvl3pPr>
            <a:lvl4pPr indent="-368300" lvl="3" marL="1828800">
              <a:spcBef>
                <a:spcPts val="0"/>
              </a:spcBef>
              <a:spcAft>
                <a:spcPts val="0"/>
              </a:spcAft>
              <a:buClr>
                <a:schemeClr val="lt1"/>
              </a:buClr>
              <a:buSzPts val="2200"/>
              <a:buChar char="●"/>
              <a:defRPr>
                <a:solidFill>
                  <a:schemeClr val="lt1"/>
                </a:solidFill>
              </a:defRPr>
            </a:lvl4pPr>
            <a:lvl5pPr indent="-368300" lvl="4" marL="2286000">
              <a:spcBef>
                <a:spcPts val="0"/>
              </a:spcBef>
              <a:spcAft>
                <a:spcPts val="0"/>
              </a:spcAft>
              <a:buClr>
                <a:schemeClr val="lt1"/>
              </a:buClr>
              <a:buSzPts val="2200"/>
              <a:buChar char="○"/>
              <a:defRPr>
                <a:solidFill>
                  <a:schemeClr val="lt1"/>
                </a:solidFill>
              </a:defRPr>
            </a:lvl5pPr>
            <a:lvl6pPr indent="-368300" lvl="5" marL="2743200">
              <a:spcBef>
                <a:spcPts val="0"/>
              </a:spcBef>
              <a:spcAft>
                <a:spcPts val="0"/>
              </a:spcAft>
              <a:buClr>
                <a:schemeClr val="lt1"/>
              </a:buClr>
              <a:buSzPts val="2200"/>
              <a:buChar char="■"/>
              <a:defRPr>
                <a:solidFill>
                  <a:schemeClr val="lt1"/>
                </a:solidFill>
              </a:defRPr>
            </a:lvl6pPr>
            <a:lvl7pPr indent="-368300" lvl="6" marL="3200400">
              <a:spcBef>
                <a:spcPts val="0"/>
              </a:spcBef>
              <a:spcAft>
                <a:spcPts val="0"/>
              </a:spcAft>
              <a:buClr>
                <a:schemeClr val="lt1"/>
              </a:buClr>
              <a:buSzPts val="2200"/>
              <a:buChar char="●"/>
              <a:defRPr>
                <a:solidFill>
                  <a:schemeClr val="lt1"/>
                </a:solidFill>
              </a:defRPr>
            </a:lvl7pPr>
            <a:lvl8pPr indent="-368300" lvl="7" marL="3657600">
              <a:spcBef>
                <a:spcPts val="0"/>
              </a:spcBef>
              <a:spcAft>
                <a:spcPts val="0"/>
              </a:spcAft>
              <a:buClr>
                <a:schemeClr val="lt1"/>
              </a:buClr>
              <a:buSzPts val="2200"/>
              <a:buChar char="○"/>
              <a:defRPr>
                <a:solidFill>
                  <a:schemeClr val="lt1"/>
                </a:solidFill>
              </a:defRPr>
            </a:lvl8pPr>
            <a:lvl9pPr indent="-368300" lvl="8" marL="4114800">
              <a:spcBef>
                <a:spcPts val="0"/>
              </a:spcBef>
              <a:spcAft>
                <a:spcPts val="0"/>
              </a:spcAft>
              <a:buClr>
                <a:schemeClr val="lt1"/>
              </a:buClr>
              <a:buSzPts val="2200"/>
              <a:buChar char="■"/>
              <a:defRPr>
                <a:solidFill>
                  <a:schemeClr val="lt1"/>
                </a:solidFill>
              </a:defRPr>
            </a:lvl9pPr>
          </a:lstStyle>
          <a:p/>
        </p:txBody>
      </p:sp>
      <p:sp>
        <p:nvSpPr>
          <p:cNvPr id="79" name="Google Shape;79;g105698b5220_2_94"/>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105698b5220_2_101"/>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105698b5220_2_38"/>
          <p:cNvGrpSpPr/>
          <p:nvPr/>
        </p:nvGrpSpPr>
        <p:grpSpPr>
          <a:xfrm>
            <a:off x="1660784" y="2382511"/>
            <a:ext cx="1491526" cy="91652"/>
            <a:chOff x="4580561" y="2589004"/>
            <a:chExt cx="1064464" cy="25200"/>
          </a:xfrm>
        </p:grpSpPr>
        <p:sp>
          <p:nvSpPr>
            <p:cNvPr id="19" name="Google Shape;19;g105698b5220_2_38"/>
            <p:cNvSpPr/>
            <p:nvPr/>
          </p:nvSpPr>
          <p:spPr>
            <a:xfrm rot="-5400000">
              <a:off x="5366325" y="2335504"/>
              <a:ext cx="25200" cy="5322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0" name="Google Shape;20;g105698b5220_2_38"/>
            <p:cNvSpPr/>
            <p:nvPr/>
          </p:nvSpPr>
          <p:spPr>
            <a:xfrm rot="-5400000">
              <a:off x="4836311" y="2333254"/>
              <a:ext cx="25200" cy="5367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1" name="Google Shape;21;g105698b5220_2_38"/>
          <p:cNvSpPr txBox="1"/>
          <p:nvPr>
            <p:ph type="title"/>
          </p:nvPr>
        </p:nvSpPr>
        <p:spPr>
          <a:xfrm>
            <a:off x="1458900" y="2644900"/>
            <a:ext cx="15376800" cy="3037200"/>
          </a:xfrm>
          <a:prstGeom prst="rect">
            <a:avLst/>
          </a:prstGeom>
        </p:spPr>
        <p:txBody>
          <a:bodyPr anchorCtr="0" anchor="t" bIns="182850" lIns="182850" spcFirstLastPara="1" rIns="182850" wrap="square" tIns="18285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22" name="Google Shape;22;g105698b5220_2_38"/>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105698b5220_2_44"/>
          <p:cNvSpPr/>
          <p:nvPr/>
        </p:nvSpPr>
        <p:spPr>
          <a:xfrm>
            <a:off x="0" y="0"/>
            <a:ext cx="18288000" cy="975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25" name="Google Shape;25;g105698b5220_2_44"/>
          <p:cNvGrpSpPr/>
          <p:nvPr/>
        </p:nvGrpSpPr>
        <p:grpSpPr>
          <a:xfrm>
            <a:off x="1660784" y="2382511"/>
            <a:ext cx="1491526" cy="91652"/>
            <a:chOff x="4580561" y="2589004"/>
            <a:chExt cx="1064464" cy="25200"/>
          </a:xfrm>
        </p:grpSpPr>
        <p:sp>
          <p:nvSpPr>
            <p:cNvPr id="26" name="Google Shape;26;g105698b5220_2_44"/>
            <p:cNvSpPr/>
            <p:nvPr/>
          </p:nvSpPr>
          <p:spPr>
            <a:xfrm rot="-5400000">
              <a:off x="5366325" y="2335504"/>
              <a:ext cx="25200" cy="532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 name="Google Shape;27;g105698b5220_2_44"/>
            <p:cNvSpPr/>
            <p:nvPr/>
          </p:nvSpPr>
          <p:spPr>
            <a:xfrm rot="-5400000">
              <a:off x="4836311" y="2333254"/>
              <a:ext cx="25200" cy="5367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28" name="Google Shape;28;g105698b5220_2_44"/>
          <p:cNvSpPr txBox="1"/>
          <p:nvPr>
            <p:ph type="title"/>
          </p:nvPr>
        </p:nvSpPr>
        <p:spPr>
          <a:xfrm>
            <a:off x="1458900" y="2637300"/>
            <a:ext cx="15377400" cy="1070400"/>
          </a:xfrm>
          <a:prstGeom prst="rect">
            <a:avLst/>
          </a:prstGeom>
        </p:spPr>
        <p:txBody>
          <a:bodyPr anchorCtr="0" anchor="t" bIns="182850" lIns="182850" spcFirstLastPara="1" rIns="182850" wrap="square" tIns="18285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29" name="Google Shape;29;g105698b5220_2_44"/>
          <p:cNvSpPr txBox="1"/>
          <p:nvPr>
            <p:ph idx="1" type="body"/>
          </p:nvPr>
        </p:nvSpPr>
        <p:spPr>
          <a:xfrm>
            <a:off x="1458900" y="4157750"/>
            <a:ext cx="15377400" cy="4522200"/>
          </a:xfrm>
          <a:prstGeom prst="rect">
            <a:avLst/>
          </a:prstGeom>
        </p:spPr>
        <p:txBody>
          <a:bodyPr anchorCtr="0" anchor="t" bIns="182850" lIns="182850" spcFirstLastPara="1" rIns="182850" wrap="square" tIns="18285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30" name="Google Shape;30;g105698b5220_2_44"/>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105698b5220_2_52"/>
          <p:cNvSpPr/>
          <p:nvPr/>
        </p:nvSpPr>
        <p:spPr>
          <a:xfrm>
            <a:off x="0" y="0"/>
            <a:ext cx="18288000" cy="975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33" name="Google Shape;33;g105698b5220_2_52"/>
          <p:cNvGrpSpPr/>
          <p:nvPr/>
        </p:nvGrpSpPr>
        <p:grpSpPr>
          <a:xfrm>
            <a:off x="1660784" y="2382511"/>
            <a:ext cx="1491526" cy="91652"/>
            <a:chOff x="4580561" y="2589004"/>
            <a:chExt cx="1064464" cy="25200"/>
          </a:xfrm>
        </p:grpSpPr>
        <p:sp>
          <p:nvSpPr>
            <p:cNvPr id="34" name="Google Shape;34;g105698b5220_2_52"/>
            <p:cNvSpPr/>
            <p:nvPr/>
          </p:nvSpPr>
          <p:spPr>
            <a:xfrm rot="-5400000">
              <a:off x="5366325" y="2335504"/>
              <a:ext cx="25200" cy="532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5" name="Google Shape;35;g105698b5220_2_52"/>
            <p:cNvSpPr/>
            <p:nvPr/>
          </p:nvSpPr>
          <p:spPr>
            <a:xfrm rot="-5400000">
              <a:off x="4836311" y="2333254"/>
              <a:ext cx="25200" cy="5367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36" name="Google Shape;36;g105698b5220_2_52"/>
          <p:cNvSpPr txBox="1"/>
          <p:nvPr>
            <p:ph type="title"/>
          </p:nvPr>
        </p:nvSpPr>
        <p:spPr>
          <a:xfrm>
            <a:off x="1458900" y="2637300"/>
            <a:ext cx="15376800" cy="1070400"/>
          </a:xfrm>
          <a:prstGeom prst="rect">
            <a:avLst/>
          </a:prstGeom>
        </p:spPr>
        <p:txBody>
          <a:bodyPr anchorCtr="0" anchor="t" bIns="182850" lIns="182850" spcFirstLastPara="1" rIns="182850" wrap="square" tIns="18285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37" name="Google Shape;37;g105698b5220_2_52"/>
          <p:cNvSpPr txBox="1"/>
          <p:nvPr>
            <p:ph idx="1" type="body"/>
          </p:nvPr>
        </p:nvSpPr>
        <p:spPr>
          <a:xfrm>
            <a:off x="1458650" y="4157750"/>
            <a:ext cx="7548600" cy="4522200"/>
          </a:xfrm>
          <a:prstGeom prst="rect">
            <a:avLst/>
          </a:prstGeom>
        </p:spPr>
        <p:txBody>
          <a:bodyPr anchorCtr="0" anchor="t" bIns="182850" lIns="182850" spcFirstLastPara="1" rIns="182850" wrap="square" tIns="18285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38" name="Google Shape;38;g105698b5220_2_52"/>
          <p:cNvSpPr txBox="1"/>
          <p:nvPr>
            <p:ph idx="2" type="body"/>
          </p:nvPr>
        </p:nvSpPr>
        <p:spPr>
          <a:xfrm>
            <a:off x="9287207" y="4157750"/>
            <a:ext cx="7548600" cy="4522200"/>
          </a:xfrm>
          <a:prstGeom prst="rect">
            <a:avLst/>
          </a:prstGeom>
        </p:spPr>
        <p:txBody>
          <a:bodyPr anchorCtr="0" anchor="t" bIns="182850" lIns="182850" spcFirstLastPara="1" rIns="182850" wrap="square" tIns="18285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39" name="Google Shape;39;g105698b5220_2_52"/>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105698b5220_2_61"/>
          <p:cNvSpPr/>
          <p:nvPr/>
        </p:nvSpPr>
        <p:spPr>
          <a:xfrm>
            <a:off x="0" y="0"/>
            <a:ext cx="18288000" cy="975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2" name="Google Shape;42;g105698b5220_2_61"/>
          <p:cNvGrpSpPr/>
          <p:nvPr/>
        </p:nvGrpSpPr>
        <p:grpSpPr>
          <a:xfrm>
            <a:off x="1660784" y="2382511"/>
            <a:ext cx="1491526" cy="91652"/>
            <a:chOff x="4580561" y="2589004"/>
            <a:chExt cx="1064464" cy="25200"/>
          </a:xfrm>
        </p:grpSpPr>
        <p:sp>
          <p:nvSpPr>
            <p:cNvPr id="43" name="Google Shape;43;g105698b5220_2_61"/>
            <p:cNvSpPr/>
            <p:nvPr/>
          </p:nvSpPr>
          <p:spPr>
            <a:xfrm rot="-5400000">
              <a:off x="5366325" y="2335504"/>
              <a:ext cx="25200" cy="532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4" name="Google Shape;44;g105698b5220_2_61"/>
            <p:cNvSpPr/>
            <p:nvPr/>
          </p:nvSpPr>
          <p:spPr>
            <a:xfrm rot="-5400000">
              <a:off x="4836311" y="2333254"/>
              <a:ext cx="25200" cy="5367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45" name="Google Shape;45;g105698b5220_2_61"/>
          <p:cNvSpPr txBox="1"/>
          <p:nvPr>
            <p:ph type="title"/>
          </p:nvPr>
        </p:nvSpPr>
        <p:spPr>
          <a:xfrm>
            <a:off x="1458900" y="2637300"/>
            <a:ext cx="15376800" cy="1070400"/>
          </a:xfrm>
          <a:prstGeom prst="rect">
            <a:avLst/>
          </a:prstGeom>
        </p:spPr>
        <p:txBody>
          <a:bodyPr anchorCtr="0" anchor="t" bIns="182850" lIns="182850" spcFirstLastPara="1" rIns="182850" wrap="square" tIns="18285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46" name="Google Shape;46;g105698b5220_2_61"/>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105698b5220_2_68"/>
          <p:cNvSpPr/>
          <p:nvPr/>
        </p:nvSpPr>
        <p:spPr>
          <a:xfrm>
            <a:off x="0" y="0"/>
            <a:ext cx="18288000" cy="9756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49" name="Google Shape;49;g105698b5220_2_68"/>
          <p:cNvGrpSpPr/>
          <p:nvPr/>
        </p:nvGrpSpPr>
        <p:grpSpPr>
          <a:xfrm>
            <a:off x="1660784" y="2382511"/>
            <a:ext cx="1491526" cy="91652"/>
            <a:chOff x="4580561" y="2589004"/>
            <a:chExt cx="1064464" cy="25200"/>
          </a:xfrm>
        </p:grpSpPr>
        <p:sp>
          <p:nvSpPr>
            <p:cNvPr id="50" name="Google Shape;50;g105698b5220_2_68"/>
            <p:cNvSpPr/>
            <p:nvPr/>
          </p:nvSpPr>
          <p:spPr>
            <a:xfrm rot="-5400000">
              <a:off x="5366325" y="2335504"/>
              <a:ext cx="25200" cy="532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1" name="Google Shape;51;g105698b5220_2_68"/>
            <p:cNvSpPr/>
            <p:nvPr/>
          </p:nvSpPr>
          <p:spPr>
            <a:xfrm rot="-5400000">
              <a:off x="4836311" y="2333254"/>
              <a:ext cx="25200" cy="5367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2" name="Google Shape;52;g105698b5220_2_68"/>
          <p:cNvSpPr txBox="1"/>
          <p:nvPr>
            <p:ph type="title"/>
          </p:nvPr>
        </p:nvSpPr>
        <p:spPr>
          <a:xfrm>
            <a:off x="1460000" y="2637300"/>
            <a:ext cx="6601800" cy="2763000"/>
          </a:xfrm>
          <a:prstGeom prst="rect">
            <a:avLst/>
          </a:prstGeom>
        </p:spPr>
        <p:txBody>
          <a:bodyPr anchorCtr="0" anchor="t" bIns="182850" lIns="182850" spcFirstLastPara="1" rIns="182850" wrap="square" tIns="18285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53" name="Google Shape;53;g105698b5220_2_68"/>
          <p:cNvSpPr txBox="1"/>
          <p:nvPr>
            <p:ph idx="1" type="body"/>
          </p:nvPr>
        </p:nvSpPr>
        <p:spPr>
          <a:xfrm>
            <a:off x="1442450" y="5563450"/>
            <a:ext cx="6601800" cy="3195000"/>
          </a:xfrm>
          <a:prstGeom prst="rect">
            <a:avLst/>
          </a:prstGeom>
        </p:spPr>
        <p:txBody>
          <a:bodyPr anchorCtr="0" anchor="t" bIns="182850" lIns="182850" spcFirstLastPara="1" rIns="182850" wrap="square" tIns="18285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54" name="Google Shape;54;g105698b5220_2_68"/>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105698b5220_2_76"/>
          <p:cNvGrpSpPr/>
          <p:nvPr/>
        </p:nvGrpSpPr>
        <p:grpSpPr>
          <a:xfrm>
            <a:off x="1660784" y="8338260"/>
            <a:ext cx="1491526" cy="91652"/>
            <a:chOff x="4580561" y="2589004"/>
            <a:chExt cx="1064464" cy="25200"/>
          </a:xfrm>
        </p:grpSpPr>
        <p:sp>
          <p:nvSpPr>
            <p:cNvPr id="57" name="Google Shape;57;g105698b5220_2_76"/>
            <p:cNvSpPr/>
            <p:nvPr/>
          </p:nvSpPr>
          <p:spPr>
            <a:xfrm rot="-5400000">
              <a:off x="5366325" y="2335504"/>
              <a:ext cx="25200" cy="5322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58" name="Google Shape;58;g105698b5220_2_76"/>
            <p:cNvSpPr/>
            <p:nvPr/>
          </p:nvSpPr>
          <p:spPr>
            <a:xfrm rot="-5400000">
              <a:off x="4836311" y="2333254"/>
              <a:ext cx="25200" cy="5367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59" name="Google Shape;59;g105698b5220_2_76"/>
          <p:cNvSpPr txBox="1"/>
          <p:nvPr>
            <p:ph type="title"/>
          </p:nvPr>
        </p:nvSpPr>
        <p:spPr>
          <a:xfrm>
            <a:off x="1458900" y="1728600"/>
            <a:ext cx="14042400" cy="5970000"/>
          </a:xfrm>
          <a:prstGeom prst="rect">
            <a:avLst/>
          </a:prstGeom>
        </p:spPr>
        <p:txBody>
          <a:bodyPr anchorCtr="0" anchor="ctr" bIns="182850" lIns="182850" spcFirstLastPara="1" rIns="182850" wrap="square" tIns="182850">
            <a:normAutofit/>
          </a:bodyPr>
          <a:lstStyle>
            <a:lvl1pPr lvl="0">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60" name="Google Shape;60;g105698b5220_2_76"/>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105698b5220_2_82"/>
          <p:cNvSpPr/>
          <p:nvPr/>
        </p:nvSpPr>
        <p:spPr>
          <a:xfrm>
            <a:off x="0" y="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nvGrpSpPr>
          <p:cNvPr id="63" name="Google Shape;63;g105698b5220_2_82"/>
          <p:cNvGrpSpPr/>
          <p:nvPr/>
        </p:nvGrpSpPr>
        <p:grpSpPr>
          <a:xfrm>
            <a:off x="1660784" y="2382511"/>
            <a:ext cx="1491526" cy="91652"/>
            <a:chOff x="4580561" y="2589004"/>
            <a:chExt cx="1064464" cy="25200"/>
          </a:xfrm>
        </p:grpSpPr>
        <p:sp>
          <p:nvSpPr>
            <p:cNvPr id="64" name="Google Shape;64;g105698b5220_2_82"/>
            <p:cNvSpPr/>
            <p:nvPr/>
          </p:nvSpPr>
          <p:spPr>
            <a:xfrm rot="-5400000">
              <a:off x="5366325" y="2335504"/>
              <a:ext cx="25200" cy="532200"/>
            </a:xfrm>
            <a:prstGeom prst="rect">
              <a:avLst/>
            </a:prstGeom>
            <a:solidFill>
              <a:schemeClr val="accent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65" name="Google Shape;65;g105698b5220_2_82"/>
            <p:cNvSpPr/>
            <p:nvPr/>
          </p:nvSpPr>
          <p:spPr>
            <a:xfrm rot="-5400000">
              <a:off x="4836311" y="2333254"/>
              <a:ext cx="25200" cy="536700"/>
            </a:xfrm>
            <a:prstGeom prst="rect">
              <a:avLst/>
            </a:prstGeom>
            <a:solidFill>
              <a:schemeClr val="dk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sp>
        <p:nvSpPr>
          <p:cNvPr id="66" name="Google Shape;66;g105698b5220_2_82"/>
          <p:cNvSpPr txBox="1"/>
          <p:nvPr>
            <p:ph type="title"/>
          </p:nvPr>
        </p:nvSpPr>
        <p:spPr>
          <a:xfrm>
            <a:off x="1460000" y="2637300"/>
            <a:ext cx="6601800" cy="3374400"/>
          </a:xfrm>
          <a:prstGeom prst="rect">
            <a:avLst/>
          </a:prstGeom>
        </p:spPr>
        <p:txBody>
          <a:bodyPr anchorCtr="0" anchor="t" bIns="182850" lIns="182850" spcFirstLastPara="1" rIns="182850" wrap="square" tIns="182850">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67" name="Google Shape;67;g105698b5220_2_82"/>
          <p:cNvSpPr txBox="1"/>
          <p:nvPr>
            <p:ph idx="1" type="subTitle"/>
          </p:nvPr>
        </p:nvSpPr>
        <p:spPr>
          <a:xfrm>
            <a:off x="1449900" y="6323050"/>
            <a:ext cx="6601800" cy="1518000"/>
          </a:xfrm>
          <a:prstGeom prst="rect">
            <a:avLst/>
          </a:prstGeom>
        </p:spPr>
        <p:txBody>
          <a:bodyPr anchorCtr="0" anchor="t" bIns="182850" lIns="182850" spcFirstLastPara="1" rIns="182850" wrap="square" tIns="182850">
            <a:norm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sz="3200"/>
            </a:lvl2pPr>
            <a:lvl3pPr lvl="2">
              <a:lnSpc>
                <a:spcPct val="100000"/>
              </a:lnSpc>
              <a:spcBef>
                <a:spcPts val="0"/>
              </a:spcBef>
              <a:spcAft>
                <a:spcPts val="0"/>
              </a:spcAft>
              <a:buSzPts val="3200"/>
              <a:buNone/>
              <a:defRPr sz="3200"/>
            </a:lvl3pPr>
            <a:lvl4pPr lvl="3">
              <a:lnSpc>
                <a:spcPct val="100000"/>
              </a:lnSpc>
              <a:spcBef>
                <a:spcPts val="0"/>
              </a:spcBef>
              <a:spcAft>
                <a:spcPts val="0"/>
              </a:spcAft>
              <a:buSzPts val="3200"/>
              <a:buNone/>
              <a:defRPr sz="3200"/>
            </a:lvl4pPr>
            <a:lvl5pPr lvl="4">
              <a:lnSpc>
                <a:spcPct val="100000"/>
              </a:lnSpc>
              <a:spcBef>
                <a:spcPts val="0"/>
              </a:spcBef>
              <a:spcAft>
                <a:spcPts val="0"/>
              </a:spcAft>
              <a:buSzPts val="3200"/>
              <a:buNone/>
              <a:defRPr sz="3200"/>
            </a:lvl5pPr>
            <a:lvl6pPr lvl="5">
              <a:lnSpc>
                <a:spcPct val="100000"/>
              </a:lnSpc>
              <a:spcBef>
                <a:spcPts val="0"/>
              </a:spcBef>
              <a:spcAft>
                <a:spcPts val="0"/>
              </a:spcAft>
              <a:buSzPts val="3200"/>
              <a:buNone/>
              <a:defRPr sz="3200"/>
            </a:lvl6pPr>
            <a:lvl7pPr lvl="6">
              <a:lnSpc>
                <a:spcPct val="100000"/>
              </a:lnSpc>
              <a:spcBef>
                <a:spcPts val="0"/>
              </a:spcBef>
              <a:spcAft>
                <a:spcPts val="0"/>
              </a:spcAft>
              <a:buSzPts val="3200"/>
              <a:buNone/>
              <a:defRPr sz="3200"/>
            </a:lvl7pPr>
            <a:lvl8pPr lvl="7">
              <a:lnSpc>
                <a:spcPct val="100000"/>
              </a:lnSpc>
              <a:spcBef>
                <a:spcPts val="0"/>
              </a:spcBef>
              <a:spcAft>
                <a:spcPts val="0"/>
              </a:spcAft>
              <a:buSzPts val="3200"/>
              <a:buNone/>
              <a:defRPr sz="3200"/>
            </a:lvl8pPr>
            <a:lvl9pPr lvl="8">
              <a:lnSpc>
                <a:spcPct val="100000"/>
              </a:lnSpc>
              <a:spcBef>
                <a:spcPts val="0"/>
              </a:spcBef>
              <a:spcAft>
                <a:spcPts val="0"/>
              </a:spcAft>
              <a:buSzPts val="3200"/>
              <a:buNone/>
              <a:defRPr sz="3200"/>
            </a:lvl9pPr>
          </a:lstStyle>
          <a:p/>
        </p:txBody>
      </p:sp>
      <p:sp>
        <p:nvSpPr>
          <p:cNvPr id="68" name="Google Shape;68;g105698b5220_2_82"/>
          <p:cNvSpPr txBox="1"/>
          <p:nvPr>
            <p:ph idx="2" type="body"/>
          </p:nvPr>
        </p:nvSpPr>
        <p:spPr>
          <a:xfrm>
            <a:off x="10348450" y="2705250"/>
            <a:ext cx="6748800" cy="6051000"/>
          </a:xfrm>
          <a:prstGeom prst="rect">
            <a:avLst/>
          </a:prstGeom>
        </p:spPr>
        <p:txBody>
          <a:bodyPr anchorCtr="0" anchor="t" bIns="182850" lIns="182850" spcFirstLastPara="1" rIns="182850" wrap="square" tIns="182850">
            <a:normAutofit/>
          </a:bodyPr>
          <a:lstStyle>
            <a:lvl1pPr indent="-393700" lvl="0" marL="457200">
              <a:spcBef>
                <a:spcPts val="0"/>
              </a:spcBef>
              <a:spcAft>
                <a:spcPts val="0"/>
              </a:spcAft>
              <a:buSzPts val="2600"/>
              <a:buChar char="●"/>
              <a:defRPr/>
            </a:lvl1pPr>
            <a:lvl2pPr indent="-368300" lvl="1" marL="914400">
              <a:spcBef>
                <a:spcPts val="0"/>
              </a:spcBef>
              <a:spcAft>
                <a:spcPts val="0"/>
              </a:spcAft>
              <a:buSzPts val="2200"/>
              <a:buChar char="○"/>
              <a:defRPr/>
            </a:lvl2pPr>
            <a:lvl3pPr indent="-368300" lvl="2" marL="1371600">
              <a:spcBef>
                <a:spcPts val="0"/>
              </a:spcBef>
              <a:spcAft>
                <a:spcPts val="0"/>
              </a:spcAft>
              <a:buSzPts val="2200"/>
              <a:buChar char="■"/>
              <a:defRPr/>
            </a:lvl3pPr>
            <a:lvl4pPr indent="-368300" lvl="3" marL="1828800">
              <a:spcBef>
                <a:spcPts val="0"/>
              </a:spcBef>
              <a:spcAft>
                <a:spcPts val="0"/>
              </a:spcAft>
              <a:buSzPts val="2200"/>
              <a:buChar char="●"/>
              <a:defRPr/>
            </a:lvl4pPr>
            <a:lvl5pPr indent="-368300" lvl="4" marL="2286000">
              <a:spcBef>
                <a:spcPts val="0"/>
              </a:spcBef>
              <a:spcAft>
                <a:spcPts val="0"/>
              </a:spcAft>
              <a:buSzPts val="2200"/>
              <a:buChar char="○"/>
              <a:defRPr/>
            </a:lvl5pPr>
            <a:lvl6pPr indent="-368300" lvl="5" marL="2743200">
              <a:spcBef>
                <a:spcPts val="0"/>
              </a:spcBef>
              <a:spcAft>
                <a:spcPts val="0"/>
              </a:spcAft>
              <a:buSzPts val="2200"/>
              <a:buChar char="■"/>
              <a:defRPr/>
            </a:lvl6pPr>
            <a:lvl7pPr indent="-368300" lvl="6" marL="3200400">
              <a:spcBef>
                <a:spcPts val="0"/>
              </a:spcBef>
              <a:spcAft>
                <a:spcPts val="0"/>
              </a:spcAft>
              <a:buSzPts val="2200"/>
              <a:buChar char="●"/>
              <a:defRPr/>
            </a:lvl7pPr>
            <a:lvl8pPr indent="-368300" lvl="7" marL="3657600">
              <a:spcBef>
                <a:spcPts val="0"/>
              </a:spcBef>
              <a:spcAft>
                <a:spcPts val="0"/>
              </a:spcAft>
              <a:buSzPts val="2200"/>
              <a:buChar char="○"/>
              <a:defRPr/>
            </a:lvl8pPr>
            <a:lvl9pPr indent="-368300" lvl="8" marL="4114800">
              <a:spcBef>
                <a:spcPts val="0"/>
              </a:spcBef>
              <a:spcAft>
                <a:spcPts val="0"/>
              </a:spcAft>
              <a:buSzPts val="2200"/>
              <a:buChar char="■"/>
              <a:defRPr/>
            </a:lvl9pPr>
          </a:lstStyle>
          <a:p/>
        </p:txBody>
      </p:sp>
      <p:sp>
        <p:nvSpPr>
          <p:cNvPr id="69" name="Google Shape;69;g105698b5220_2_82"/>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105698b5220_2_91"/>
          <p:cNvSpPr txBox="1"/>
          <p:nvPr>
            <p:ph idx="1" type="body"/>
          </p:nvPr>
        </p:nvSpPr>
        <p:spPr>
          <a:xfrm>
            <a:off x="1449900" y="8745102"/>
            <a:ext cx="15394800" cy="9210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2600"/>
              <a:buNone/>
              <a:defRPr/>
            </a:lvl1pPr>
          </a:lstStyle>
          <a:p/>
        </p:txBody>
      </p:sp>
      <p:sp>
        <p:nvSpPr>
          <p:cNvPr id="72" name="Google Shape;72;g105698b5220_2_91"/>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105698b5220_2_2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2"/>
              </a:buClr>
              <a:buSzPts val="5600"/>
              <a:buFont typeface="Raleway"/>
              <a:buNone/>
              <a:defRPr b="1" sz="5600">
                <a:solidFill>
                  <a:schemeClr val="dk2"/>
                </a:solidFill>
                <a:latin typeface="Raleway"/>
                <a:ea typeface="Raleway"/>
                <a:cs typeface="Raleway"/>
                <a:sym typeface="Raleway"/>
              </a:defRPr>
            </a:lvl1pPr>
            <a:lvl2pPr lvl="1">
              <a:spcBef>
                <a:spcPts val="0"/>
              </a:spcBef>
              <a:spcAft>
                <a:spcPts val="0"/>
              </a:spcAft>
              <a:buClr>
                <a:schemeClr val="dk2"/>
              </a:buClr>
              <a:buSzPts val="5600"/>
              <a:buFont typeface="Raleway"/>
              <a:buNone/>
              <a:defRPr b="1" sz="5600">
                <a:solidFill>
                  <a:schemeClr val="dk2"/>
                </a:solidFill>
                <a:latin typeface="Raleway"/>
                <a:ea typeface="Raleway"/>
                <a:cs typeface="Raleway"/>
                <a:sym typeface="Raleway"/>
              </a:defRPr>
            </a:lvl2pPr>
            <a:lvl3pPr lvl="2">
              <a:spcBef>
                <a:spcPts val="0"/>
              </a:spcBef>
              <a:spcAft>
                <a:spcPts val="0"/>
              </a:spcAft>
              <a:buClr>
                <a:schemeClr val="dk2"/>
              </a:buClr>
              <a:buSzPts val="5600"/>
              <a:buFont typeface="Raleway"/>
              <a:buNone/>
              <a:defRPr b="1" sz="5600">
                <a:solidFill>
                  <a:schemeClr val="dk2"/>
                </a:solidFill>
                <a:latin typeface="Raleway"/>
                <a:ea typeface="Raleway"/>
                <a:cs typeface="Raleway"/>
                <a:sym typeface="Raleway"/>
              </a:defRPr>
            </a:lvl3pPr>
            <a:lvl4pPr lvl="3">
              <a:spcBef>
                <a:spcPts val="0"/>
              </a:spcBef>
              <a:spcAft>
                <a:spcPts val="0"/>
              </a:spcAft>
              <a:buClr>
                <a:schemeClr val="dk2"/>
              </a:buClr>
              <a:buSzPts val="5600"/>
              <a:buFont typeface="Raleway"/>
              <a:buNone/>
              <a:defRPr b="1" sz="5600">
                <a:solidFill>
                  <a:schemeClr val="dk2"/>
                </a:solidFill>
                <a:latin typeface="Raleway"/>
                <a:ea typeface="Raleway"/>
                <a:cs typeface="Raleway"/>
                <a:sym typeface="Raleway"/>
              </a:defRPr>
            </a:lvl4pPr>
            <a:lvl5pPr lvl="4">
              <a:spcBef>
                <a:spcPts val="0"/>
              </a:spcBef>
              <a:spcAft>
                <a:spcPts val="0"/>
              </a:spcAft>
              <a:buClr>
                <a:schemeClr val="dk2"/>
              </a:buClr>
              <a:buSzPts val="5600"/>
              <a:buFont typeface="Raleway"/>
              <a:buNone/>
              <a:defRPr b="1" sz="5600">
                <a:solidFill>
                  <a:schemeClr val="dk2"/>
                </a:solidFill>
                <a:latin typeface="Raleway"/>
                <a:ea typeface="Raleway"/>
                <a:cs typeface="Raleway"/>
                <a:sym typeface="Raleway"/>
              </a:defRPr>
            </a:lvl5pPr>
            <a:lvl6pPr lvl="5">
              <a:spcBef>
                <a:spcPts val="0"/>
              </a:spcBef>
              <a:spcAft>
                <a:spcPts val="0"/>
              </a:spcAft>
              <a:buClr>
                <a:schemeClr val="dk2"/>
              </a:buClr>
              <a:buSzPts val="5600"/>
              <a:buFont typeface="Raleway"/>
              <a:buNone/>
              <a:defRPr b="1" sz="5600">
                <a:solidFill>
                  <a:schemeClr val="dk2"/>
                </a:solidFill>
                <a:latin typeface="Raleway"/>
                <a:ea typeface="Raleway"/>
                <a:cs typeface="Raleway"/>
                <a:sym typeface="Raleway"/>
              </a:defRPr>
            </a:lvl6pPr>
            <a:lvl7pPr lvl="6">
              <a:spcBef>
                <a:spcPts val="0"/>
              </a:spcBef>
              <a:spcAft>
                <a:spcPts val="0"/>
              </a:spcAft>
              <a:buClr>
                <a:schemeClr val="dk2"/>
              </a:buClr>
              <a:buSzPts val="5600"/>
              <a:buFont typeface="Raleway"/>
              <a:buNone/>
              <a:defRPr b="1" sz="5600">
                <a:solidFill>
                  <a:schemeClr val="dk2"/>
                </a:solidFill>
                <a:latin typeface="Raleway"/>
                <a:ea typeface="Raleway"/>
                <a:cs typeface="Raleway"/>
                <a:sym typeface="Raleway"/>
              </a:defRPr>
            </a:lvl7pPr>
            <a:lvl8pPr lvl="7">
              <a:spcBef>
                <a:spcPts val="0"/>
              </a:spcBef>
              <a:spcAft>
                <a:spcPts val="0"/>
              </a:spcAft>
              <a:buClr>
                <a:schemeClr val="dk2"/>
              </a:buClr>
              <a:buSzPts val="5600"/>
              <a:buFont typeface="Raleway"/>
              <a:buNone/>
              <a:defRPr b="1" sz="5600">
                <a:solidFill>
                  <a:schemeClr val="dk2"/>
                </a:solidFill>
                <a:latin typeface="Raleway"/>
                <a:ea typeface="Raleway"/>
                <a:cs typeface="Raleway"/>
                <a:sym typeface="Raleway"/>
              </a:defRPr>
            </a:lvl8pPr>
            <a:lvl9pPr lvl="8">
              <a:spcBef>
                <a:spcPts val="0"/>
              </a:spcBef>
              <a:spcAft>
                <a:spcPts val="0"/>
              </a:spcAft>
              <a:buClr>
                <a:schemeClr val="dk2"/>
              </a:buClr>
              <a:buSzPts val="5600"/>
              <a:buFont typeface="Raleway"/>
              <a:buNone/>
              <a:defRPr b="1" sz="5600">
                <a:solidFill>
                  <a:schemeClr val="dk2"/>
                </a:solidFill>
                <a:latin typeface="Raleway"/>
                <a:ea typeface="Raleway"/>
                <a:cs typeface="Raleway"/>
                <a:sym typeface="Raleway"/>
              </a:defRPr>
            </a:lvl9pPr>
          </a:lstStyle>
          <a:p/>
        </p:txBody>
      </p:sp>
      <p:sp>
        <p:nvSpPr>
          <p:cNvPr id="7" name="Google Shape;7;g105698b5220_2_2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393700" lvl="0" marL="457200">
              <a:lnSpc>
                <a:spcPct val="115000"/>
              </a:lnSpc>
              <a:spcBef>
                <a:spcPts val="0"/>
              </a:spcBef>
              <a:spcAft>
                <a:spcPts val="0"/>
              </a:spcAft>
              <a:buClr>
                <a:schemeClr val="accent1"/>
              </a:buClr>
              <a:buSzPts val="2600"/>
              <a:buFont typeface="Lato"/>
              <a:buChar char="●"/>
              <a:defRPr sz="2600">
                <a:solidFill>
                  <a:schemeClr val="accent1"/>
                </a:solidFill>
                <a:latin typeface="Lato"/>
                <a:ea typeface="Lato"/>
                <a:cs typeface="Lato"/>
                <a:sym typeface="Lato"/>
              </a:defRPr>
            </a:lvl1pPr>
            <a:lvl2pPr indent="-368300" lvl="1" marL="9144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2pPr>
            <a:lvl3pPr indent="-368300" lvl="2" marL="13716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3pPr>
            <a:lvl4pPr indent="-368300" lvl="3" marL="18288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4pPr>
            <a:lvl5pPr indent="-368300" lvl="4" marL="22860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5pPr>
            <a:lvl6pPr indent="-368300" lvl="5" marL="27432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6pPr>
            <a:lvl7pPr indent="-368300" lvl="6" marL="32004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7pPr>
            <a:lvl8pPr indent="-368300" lvl="7" marL="36576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8pPr>
            <a:lvl9pPr indent="-368300" lvl="8" marL="4114800">
              <a:lnSpc>
                <a:spcPct val="115000"/>
              </a:lnSpc>
              <a:spcBef>
                <a:spcPts val="0"/>
              </a:spcBef>
              <a:spcAft>
                <a:spcPts val="0"/>
              </a:spcAft>
              <a:buClr>
                <a:schemeClr val="accent1"/>
              </a:buClr>
              <a:buSzPts val="2200"/>
              <a:buFont typeface="Lato"/>
              <a:buChar char="■"/>
              <a:defRPr sz="2200">
                <a:solidFill>
                  <a:schemeClr val="accent1"/>
                </a:solidFill>
                <a:latin typeface="Lato"/>
                <a:ea typeface="Lato"/>
                <a:cs typeface="Lato"/>
                <a:sym typeface="Lato"/>
              </a:defRPr>
            </a:lvl9pPr>
          </a:lstStyle>
          <a:p/>
        </p:txBody>
      </p:sp>
      <p:sp>
        <p:nvSpPr>
          <p:cNvPr id="8" name="Google Shape;8;g105698b5220_2_26"/>
          <p:cNvSpPr txBox="1"/>
          <p:nvPr>
            <p:ph idx="12" type="sldNum"/>
          </p:nvPr>
        </p:nvSpPr>
        <p:spPr>
          <a:xfrm>
            <a:off x="17072605" y="9499702"/>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accent1"/>
                </a:solidFill>
                <a:latin typeface="Lato"/>
                <a:ea typeface="Lato"/>
                <a:cs typeface="Lato"/>
                <a:sym typeface="Lato"/>
              </a:defRPr>
            </a:lvl1pPr>
            <a:lvl2pPr lvl="1" algn="r">
              <a:buNone/>
              <a:defRPr sz="2000">
                <a:solidFill>
                  <a:schemeClr val="accent1"/>
                </a:solidFill>
                <a:latin typeface="Lato"/>
                <a:ea typeface="Lato"/>
                <a:cs typeface="Lato"/>
                <a:sym typeface="Lato"/>
              </a:defRPr>
            </a:lvl2pPr>
            <a:lvl3pPr lvl="2" algn="r">
              <a:buNone/>
              <a:defRPr sz="2000">
                <a:solidFill>
                  <a:schemeClr val="accent1"/>
                </a:solidFill>
                <a:latin typeface="Lato"/>
                <a:ea typeface="Lato"/>
                <a:cs typeface="Lato"/>
                <a:sym typeface="Lato"/>
              </a:defRPr>
            </a:lvl3pPr>
            <a:lvl4pPr lvl="3" algn="r">
              <a:buNone/>
              <a:defRPr sz="2000">
                <a:solidFill>
                  <a:schemeClr val="accent1"/>
                </a:solidFill>
                <a:latin typeface="Lato"/>
                <a:ea typeface="Lato"/>
                <a:cs typeface="Lato"/>
                <a:sym typeface="Lato"/>
              </a:defRPr>
            </a:lvl4pPr>
            <a:lvl5pPr lvl="4" algn="r">
              <a:buNone/>
              <a:defRPr sz="2000">
                <a:solidFill>
                  <a:schemeClr val="accent1"/>
                </a:solidFill>
                <a:latin typeface="Lato"/>
                <a:ea typeface="Lato"/>
                <a:cs typeface="Lato"/>
                <a:sym typeface="Lato"/>
              </a:defRPr>
            </a:lvl5pPr>
            <a:lvl6pPr lvl="5" algn="r">
              <a:buNone/>
              <a:defRPr sz="2000">
                <a:solidFill>
                  <a:schemeClr val="accent1"/>
                </a:solidFill>
                <a:latin typeface="Lato"/>
                <a:ea typeface="Lato"/>
                <a:cs typeface="Lato"/>
                <a:sym typeface="Lato"/>
              </a:defRPr>
            </a:lvl6pPr>
            <a:lvl7pPr lvl="6" algn="r">
              <a:buNone/>
              <a:defRPr sz="2000">
                <a:solidFill>
                  <a:schemeClr val="accent1"/>
                </a:solidFill>
                <a:latin typeface="Lato"/>
                <a:ea typeface="Lato"/>
                <a:cs typeface="Lato"/>
                <a:sym typeface="Lato"/>
              </a:defRPr>
            </a:lvl7pPr>
            <a:lvl8pPr lvl="7" algn="r">
              <a:buNone/>
              <a:defRPr sz="2000">
                <a:solidFill>
                  <a:schemeClr val="accent1"/>
                </a:solidFill>
                <a:latin typeface="Lato"/>
                <a:ea typeface="Lato"/>
                <a:cs typeface="Lato"/>
                <a:sym typeface="Lato"/>
              </a:defRPr>
            </a:lvl8pPr>
            <a:lvl9pPr lvl="8" algn="r">
              <a:buNone/>
              <a:defRPr sz="2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39.png"/><Relationship Id="rId9" Type="http://schemas.openxmlformats.org/officeDocument/2006/relationships/hyperlink" Target="https://www.analyticsvidhya.com/blog/2018/09/multivariate-time-series-guide-forecasting-modeling-python-codes/" TargetMode="External"/><Relationship Id="rId5" Type="http://schemas.openxmlformats.org/officeDocument/2006/relationships/hyperlink" Target="https://github.com/Apress/hands-on-time-series-analylsis-python/blob/master/Chapter%204/7.%20VARMA%20with%20Auto%20Arima.ipynb" TargetMode="External"/><Relationship Id="rId6" Type="http://schemas.openxmlformats.org/officeDocument/2006/relationships/hyperlink" Target="https://learning.oreilly.com/library/view/advanced-forecasting-with/9781484271506/html/508548_1_En_10_Chapter.xhtml" TargetMode="External"/><Relationship Id="rId7" Type="http://schemas.openxmlformats.org/officeDocument/2006/relationships/hyperlink" Target="https://github.com/xxl4tomxu98/econometrics-gdp-dpi-VAR/blob/main/real-world-VAR.ipynb" TargetMode="External"/><Relationship Id="rId8" Type="http://schemas.openxmlformats.org/officeDocument/2006/relationships/hyperlink" Target="https://www.machinelearningplus.com/time-series/vector-autoregression-examples-pyth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6.png"/><Relationship Id="rId7" Type="http://schemas.openxmlformats.org/officeDocument/2006/relationships/image" Target="../media/image22.png"/><Relationship Id="rId8"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27.png"/><Relationship Id="rId5" Type="http://schemas.openxmlformats.org/officeDocument/2006/relationships/image" Target="../media/image14.png"/><Relationship Id="rId6" Type="http://schemas.openxmlformats.org/officeDocument/2006/relationships/image" Target="../media/image32.png"/><Relationship Id="rId7" Type="http://schemas.openxmlformats.org/officeDocument/2006/relationships/image" Target="../media/image25.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g105698b5220_3_157"/>
          <p:cNvPicPr preferRelativeResize="0"/>
          <p:nvPr/>
        </p:nvPicPr>
        <p:blipFill rotWithShape="1">
          <a:blip r:embed="rId3">
            <a:alphaModFix/>
          </a:blip>
          <a:srcRect b="0" l="0" r="0" t="0"/>
          <a:stretch/>
        </p:blipFill>
        <p:spPr>
          <a:xfrm rot="-1199664">
            <a:off x="11754272" y="5661505"/>
            <a:ext cx="9366851" cy="8957051"/>
          </a:xfrm>
          <a:prstGeom prst="rect">
            <a:avLst/>
          </a:prstGeom>
          <a:noFill/>
          <a:ln>
            <a:noFill/>
          </a:ln>
        </p:spPr>
      </p:pic>
      <p:pic>
        <p:nvPicPr>
          <p:cNvPr id="87" name="Google Shape;87;g105698b5220_3_157"/>
          <p:cNvPicPr preferRelativeResize="0"/>
          <p:nvPr/>
        </p:nvPicPr>
        <p:blipFill rotWithShape="1">
          <a:blip r:embed="rId4">
            <a:alphaModFix/>
          </a:blip>
          <a:srcRect b="0" l="0" r="0" t="0"/>
          <a:stretch/>
        </p:blipFill>
        <p:spPr>
          <a:xfrm rot="-2715963">
            <a:off x="2214710" y="3243525"/>
            <a:ext cx="2207917" cy="2091999"/>
          </a:xfrm>
          <a:prstGeom prst="rect">
            <a:avLst/>
          </a:prstGeom>
          <a:noFill/>
          <a:ln>
            <a:noFill/>
          </a:ln>
        </p:spPr>
      </p:pic>
      <p:pic>
        <p:nvPicPr>
          <p:cNvPr id="88" name="Google Shape;88;g105698b5220_3_157"/>
          <p:cNvPicPr preferRelativeResize="0"/>
          <p:nvPr/>
        </p:nvPicPr>
        <p:blipFill rotWithShape="1">
          <a:blip r:embed="rId4">
            <a:alphaModFix/>
          </a:blip>
          <a:srcRect b="0" l="0" r="0" t="0"/>
          <a:stretch/>
        </p:blipFill>
        <p:spPr>
          <a:xfrm rot="-394912">
            <a:off x="-1798383" y="-1243542"/>
            <a:ext cx="5163361" cy="4892283"/>
          </a:xfrm>
          <a:prstGeom prst="rect">
            <a:avLst/>
          </a:prstGeom>
          <a:noFill/>
          <a:ln>
            <a:noFill/>
          </a:ln>
        </p:spPr>
      </p:pic>
      <p:sp>
        <p:nvSpPr>
          <p:cNvPr id="89" name="Google Shape;89;g105698b5220_3_157"/>
          <p:cNvSpPr txBox="1"/>
          <p:nvPr/>
        </p:nvSpPr>
        <p:spPr>
          <a:xfrm>
            <a:off x="1312190" y="5202107"/>
            <a:ext cx="15663600" cy="1650000"/>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Clr>
                <a:srgbClr val="000000"/>
              </a:buClr>
              <a:buSzPts val="4000"/>
              <a:buFont typeface="Arial"/>
              <a:buNone/>
            </a:pPr>
            <a:r>
              <a:rPr i="0" lang="en-US" sz="4000" u="none" cap="none" strike="noStrike">
                <a:solidFill>
                  <a:srgbClr val="731F7D"/>
                </a:solidFill>
                <a:latin typeface="Inter"/>
                <a:ea typeface="Inter"/>
                <a:cs typeface="Inter"/>
                <a:sym typeface="Inter"/>
              </a:rPr>
              <a:t>Quantitative and Qualitative data analysis of the Canadian Housing Market</a:t>
            </a:r>
            <a:endParaRPr i="0" sz="1400" u="none" cap="none" strike="noStrike">
              <a:solidFill>
                <a:srgbClr val="000000"/>
              </a:solidFill>
              <a:latin typeface="Inter"/>
              <a:ea typeface="Inter"/>
              <a:cs typeface="Inter"/>
              <a:sym typeface="Inter"/>
            </a:endParaRPr>
          </a:p>
        </p:txBody>
      </p:sp>
      <p:sp>
        <p:nvSpPr>
          <p:cNvPr id="90" name="Google Shape;90;g105698b5220_3_157"/>
          <p:cNvSpPr txBox="1"/>
          <p:nvPr/>
        </p:nvSpPr>
        <p:spPr>
          <a:xfrm>
            <a:off x="4077900" y="1891200"/>
            <a:ext cx="10132200" cy="2709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800"/>
              <a:buFont typeface="Arial"/>
              <a:buNone/>
            </a:pPr>
            <a:r>
              <a:rPr b="1" i="0" lang="en-US" sz="8800" u="none" cap="none" strike="noStrike">
                <a:solidFill>
                  <a:srgbClr val="000000"/>
                </a:solidFill>
                <a:latin typeface="Inter"/>
                <a:ea typeface="Inter"/>
                <a:cs typeface="Inter"/>
                <a:sym typeface="Inter"/>
              </a:rPr>
              <a:t>Canadian Housing Market Trend</a:t>
            </a:r>
            <a:endParaRPr b="1" i="0" sz="1400" u="none" cap="none" strike="noStrike">
              <a:solidFill>
                <a:srgbClr val="000000"/>
              </a:solidFill>
              <a:latin typeface="Inter"/>
              <a:ea typeface="Inter"/>
              <a:cs typeface="Inter"/>
              <a:sym typeface="Inter"/>
            </a:endParaRPr>
          </a:p>
        </p:txBody>
      </p:sp>
      <p:sp>
        <p:nvSpPr>
          <p:cNvPr id="91" name="Google Shape;91;g105698b5220_3_157"/>
          <p:cNvSpPr txBox="1"/>
          <p:nvPr/>
        </p:nvSpPr>
        <p:spPr>
          <a:xfrm>
            <a:off x="5103899" y="735200"/>
            <a:ext cx="8080200" cy="507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i="0" lang="en-US" sz="3300" u="none" cap="none" strike="noStrike">
                <a:solidFill>
                  <a:srgbClr val="000000"/>
                </a:solidFill>
                <a:latin typeface="Inter"/>
                <a:ea typeface="Inter"/>
                <a:cs typeface="Inter"/>
                <a:sym typeface="Inter"/>
              </a:rPr>
              <a:t>University of Toronto Fintech Bootcamp</a:t>
            </a:r>
            <a:endParaRPr i="0" sz="1100" u="none" cap="none" strike="noStrike">
              <a:solidFill>
                <a:srgbClr val="000000"/>
              </a:solidFill>
              <a:latin typeface="Inter"/>
              <a:ea typeface="Inter"/>
              <a:cs typeface="Inter"/>
              <a:sym typeface="Inter"/>
            </a:endParaRPr>
          </a:p>
        </p:txBody>
      </p:sp>
      <p:sp>
        <p:nvSpPr>
          <p:cNvPr id="92" name="Google Shape;92;g105698b5220_3_157"/>
          <p:cNvSpPr txBox="1"/>
          <p:nvPr/>
        </p:nvSpPr>
        <p:spPr>
          <a:xfrm>
            <a:off x="15331600" y="9423700"/>
            <a:ext cx="2582100" cy="431100"/>
          </a:xfrm>
          <a:prstGeom prst="rect">
            <a:avLst/>
          </a:prstGeom>
          <a:noFill/>
          <a:ln>
            <a:noFill/>
          </a:ln>
        </p:spPr>
        <p:txBody>
          <a:bodyPr anchorCtr="0" anchor="ctr" bIns="0" lIns="0" spcFirstLastPara="1" rIns="0" wrap="square" tIns="0">
            <a:spAutoFit/>
          </a:bodyPr>
          <a:lstStyle/>
          <a:p>
            <a:pPr indent="0" lvl="0" marL="0" marR="0" rtl="0" algn="just">
              <a:lnSpc>
                <a:spcPct val="438714"/>
              </a:lnSpc>
              <a:spcBef>
                <a:spcPts val="0"/>
              </a:spcBef>
              <a:spcAft>
                <a:spcPts val="0"/>
              </a:spcAft>
              <a:buClr>
                <a:srgbClr val="000000"/>
              </a:buClr>
              <a:buSzPts val="2800"/>
              <a:buFont typeface="Arial"/>
              <a:buNone/>
            </a:pPr>
            <a:r>
              <a:rPr i="0" lang="en-US" sz="2800" u="none" cap="none" strike="noStrike">
                <a:solidFill>
                  <a:schemeClr val="lt1"/>
                </a:solidFill>
              </a:rPr>
              <a:t>December 2021</a:t>
            </a:r>
            <a:endParaRPr i="0" sz="1400" u="none" cap="none" strike="noStrike">
              <a:solidFill>
                <a:schemeClr val="lt1"/>
              </a:solidFill>
            </a:endParaRPr>
          </a:p>
        </p:txBody>
      </p:sp>
      <p:pic>
        <p:nvPicPr>
          <p:cNvPr id="93" name="Google Shape;93;g105698b5220_3_157"/>
          <p:cNvPicPr preferRelativeResize="0"/>
          <p:nvPr/>
        </p:nvPicPr>
        <p:blipFill rotWithShape="1">
          <a:blip r:embed="rId5">
            <a:alphaModFix/>
          </a:blip>
          <a:srcRect b="0" l="0" r="0" t="0"/>
          <a:stretch/>
        </p:blipFill>
        <p:spPr>
          <a:xfrm>
            <a:off x="14529294" y="197500"/>
            <a:ext cx="3528355" cy="3575400"/>
          </a:xfrm>
          <a:prstGeom prst="rect">
            <a:avLst/>
          </a:prstGeom>
          <a:noFill/>
          <a:ln>
            <a:noFill/>
          </a:ln>
        </p:spPr>
      </p:pic>
      <p:sp>
        <p:nvSpPr>
          <p:cNvPr id="94" name="Google Shape;94;g105698b5220_3_157"/>
          <p:cNvSpPr txBox="1"/>
          <p:nvPr/>
        </p:nvSpPr>
        <p:spPr>
          <a:xfrm>
            <a:off x="814050" y="7384100"/>
            <a:ext cx="2814300" cy="12279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Clr>
                <a:srgbClr val="000000"/>
              </a:buClr>
              <a:buSzPts val="2099"/>
              <a:buFont typeface="Arial"/>
              <a:buNone/>
            </a:pPr>
            <a:r>
              <a:rPr i="0" lang="en-US" sz="2099" u="none" cap="none" strike="noStrike">
                <a:solidFill>
                  <a:srgbClr val="000000"/>
                </a:solidFill>
                <a:latin typeface="Inter"/>
                <a:ea typeface="Inter"/>
                <a:cs typeface="Inter"/>
                <a:sym typeface="Inter"/>
              </a:rPr>
              <a:t>Sadia Akbar</a:t>
            </a:r>
            <a:endParaRPr i="0" sz="2099" u="none" cap="none" strike="noStrike">
              <a:solidFill>
                <a:srgbClr val="000000"/>
              </a:solidFill>
              <a:latin typeface="Inter"/>
              <a:ea typeface="Inter"/>
              <a:cs typeface="Inter"/>
              <a:sym typeface="Inter"/>
            </a:endParaRPr>
          </a:p>
          <a:p>
            <a:pPr indent="0" lvl="0" marL="0" marR="0" rtl="0" algn="l">
              <a:lnSpc>
                <a:spcPct val="140016"/>
              </a:lnSpc>
              <a:spcBef>
                <a:spcPts val="0"/>
              </a:spcBef>
              <a:spcAft>
                <a:spcPts val="0"/>
              </a:spcAft>
              <a:buClr>
                <a:srgbClr val="000000"/>
              </a:buClr>
              <a:buSzPts val="2099"/>
              <a:buFont typeface="Arial"/>
              <a:buNone/>
            </a:pPr>
            <a:r>
              <a:rPr i="0" lang="en-US" sz="2099" u="none" cap="none" strike="noStrike">
                <a:solidFill>
                  <a:srgbClr val="000000"/>
                </a:solidFill>
                <a:latin typeface="Inter"/>
                <a:ea typeface="Inter"/>
                <a:cs typeface="Inter"/>
                <a:sym typeface="Inter"/>
              </a:rPr>
              <a:t>Benjamin Weymouth </a:t>
            </a:r>
            <a:br>
              <a:rPr i="0" lang="en-US" sz="2099" u="none" cap="none" strike="noStrike">
                <a:solidFill>
                  <a:srgbClr val="000000"/>
                </a:solidFill>
                <a:latin typeface="Inter"/>
                <a:ea typeface="Inter"/>
                <a:cs typeface="Inter"/>
                <a:sym typeface="Inter"/>
              </a:rPr>
            </a:br>
            <a:r>
              <a:rPr i="0" lang="en-US" sz="2099" u="none" cap="none" strike="noStrike">
                <a:solidFill>
                  <a:srgbClr val="000000"/>
                </a:solidFill>
                <a:latin typeface="Inter"/>
                <a:ea typeface="Inter"/>
                <a:cs typeface="Inter"/>
                <a:sym typeface="Inter"/>
              </a:rPr>
              <a:t>Mohamed Berrachdi</a:t>
            </a:r>
            <a:endParaRPr i="0" sz="2099" u="none" cap="none" strike="noStrike">
              <a:solidFill>
                <a:srgbClr val="000000"/>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pic>
        <p:nvPicPr>
          <p:cNvPr id="263" name="Google Shape;263;g106b1d1317b_11_328"/>
          <p:cNvPicPr preferRelativeResize="0"/>
          <p:nvPr/>
        </p:nvPicPr>
        <p:blipFill rotWithShape="1">
          <a:blip r:embed="rId3">
            <a:alphaModFix/>
          </a:blip>
          <a:srcRect b="0" l="0" r="0" t="0"/>
          <a:stretch/>
        </p:blipFill>
        <p:spPr>
          <a:xfrm rot="4494632">
            <a:off x="-1044391" y="7880871"/>
            <a:ext cx="2605187" cy="2468416"/>
          </a:xfrm>
          <a:prstGeom prst="rect">
            <a:avLst/>
          </a:prstGeom>
          <a:noFill/>
          <a:ln>
            <a:noFill/>
          </a:ln>
        </p:spPr>
      </p:pic>
      <p:pic>
        <p:nvPicPr>
          <p:cNvPr id="264" name="Google Shape;264;g106b1d1317b_11_328"/>
          <p:cNvPicPr preferRelativeResize="0"/>
          <p:nvPr/>
        </p:nvPicPr>
        <p:blipFill rotWithShape="1">
          <a:blip r:embed="rId4">
            <a:alphaModFix/>
          </a:blip>
          <a:srcRect b="0" l="0" r="0" t="0"/>
          <a:stretch/>
        </p:blipFill>
        <p:spPr>
          <a:xfrm>
            <a:off x="-1581544" y="-859965"/>
            <a:ext cx="4268878" cy="3799300"/>
          </a:xfrm>
          <a:prstGeom prst="rect">
            <a:avLst/>
          </a:prstGeom>
          <a:noFill/>
          <a:ln>
            <a:noFill/>
          </a:ln>
        </p:spPr>
      </p:pic>
      <p:sp>
        <p:nvSpPr>
          <p:cNvPr id="265" name="Google Shape;265;g106b1d1317b_11_328"/>
          <p:cNvSpPr txBox="1"/>
          <p:nvPr/>
        </p:nvSpPr>
        <p:spPr>
          <a:xfrm>
            <a:off x="14602727" y="237175"/>
            <a:ext cx="3398700" cy="1023600"/>
          </a:xfrm>
          <a:prstGeom prst="rect">
            <a:avLst/>
          </a:prstGeom>
          <a:noFill/>
          <a:ln>
            <a:noFill/>
          </a:ln>
        </p:spPr>
        <p:txBody>
          <a:bodyPr anchorCtr="0" anchor="t" bIns="0" lIns="0" spcFirstLastPara="1" rIns="0" wrap="square" tIns="0">
            <a:spAutoFit/>
          </a:bodyPr>
          <a:lstStyle/>
          <a:p>
            <a:pPr indent="0" lvl="0" marL="0" marR="0" rtl="0" algn="r">
              <a:lnSpc>
                <a:spcPct val="118000"/>
              </a:lnSpc>
              <a:spcBef>
                <a:spcPts val="0"/>
              </a:spcBef>
              <a:spcAft>
                <a:spcPts val="0"/>
              </a:spcAft>
              <a:buNone/>
            </a:pPr>
            <a:r>
              <a:rPr lang="en-US" sz="6650">
                <a:solidFill>
                  <a:srgbClr val="8C5392"/>
                </a:solidFill>
              </a:rPr>
              <a:t>Analysis</a:t>
            </a:r>
            <a:endParaRPr sz="6650">
              <a:solidFill>
                <a:srgbClr val="8C5392"/>
              </a:solidFill>
            </a:endParaRPr>
          </a:p>
        </p:txBody>
      </p:sp>
      <p:sp>
        <p:nvSpPr>
          <p:cNvPr id="266" name="Google Shape;266;g106b1d1317b_11_328"/>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pic>
        <p:nvPicPr>
          <p:cNvPr id="267" name="Google Shape;267;g106b1d1317b_11_328"/>
          <p:cNvPicPr preferRelativeResize="0"/>
          <p:nvPr/>
        </p:nvPicPr>
        <p:blipFill>
          <a:blip r:embed="rId5">
            <a:alphaModFix/>
          </a:blip>
          <a:stretch>
            <a:fillRect/>
          </a:stretch>
        </p:blipFill>
        <p:spPr>
          <a:xfrm>
            <a:off x="1008794" y="3826138"/>
            <a:ext cx="7667625" cy="4533900"/>
          </a:xfrm>
          <a:prstGeom prst="rect">
            <a:avLst/>
          </a:prstGeom>
          <a:noFill/>
          <a:ln>
            <a:noFill/>
          </a:ln>
        </p:spPr>
      </p:pic>
      <p:pic>
        <p:nvPicPr>
          <p:cNvPr id="268" name="Google Shape;268;g106b1d1317b_11_328"/>
          <p:cNvPicPr preferRelativeResize="0"/>
          <p:nvPr/>
        </p:nvPicPr>
        <p:blipFill>
          <a:blip r:embed="rId6">
            <a:alphaModFix/>
          </a:blip>
          <a:stretch>
            <a:fillRect/>
          </a:stretch>
        </p:blipFill>
        <p:spPr>
          <a:xfrm>
            <a:off x="9534175" y="5365025"/>
            <a:ext cx="7667624" cy="4515374"/>
          </a:xfrm>
          <a:prstGeom prst="rect">
            <a:avLst/>
          </a:prstGeom>
          <a:noFill/>
          <a:ln>
            <a:noFill/>
          </a:ln>
        </p:spPr>
      </p:pic>
      <p:sp>
        <p:nvSpPr>
          <p:cNvPr id="269" name="Google Shape;269;g106b1d1317b_11_328"/>
          <p:cNvSpPr txBox="1"/>
          <p:nvPr/>
        </p:nvSpPr>
        <p:spPr>
          <a:xfrm>
            <a:off x="2002500" y="995950"/>
            <a:ext cx="9056100" cy="1849500"/>
          </a:xfrm>
          <a:prstGeom prst="rect">
            <a:avLst/>
          </a:prstGeom>
          <a:noFill/>
          <a:ln>
            <a:noFill/>
          </a:ln>
        </p:spPr>
        <p:txBody>
          <a:bodyPr anchorCtr="0" anchor="t" bIns="0" lIns="0" spcFirstLastPara="1" rIns="0" wrap="square" tIns="0">
            <a:spAutoFit/>
          </a:bodyPr>
          <a:lstStyle/>
          <a:p>
            <a:pPr indent="-400050" lvl="0" marL="457200" marR="190500" rtl="0" algn="just">
              <a:lnSpc>
                <a:spcPct val="115000"/>
              </a:lnSpc>
              <a:spcBef>
                <a:spcPts val="0"/>
              </a:spcBef>
              <a:spcAft>
                <a:spcPts val="0"/>
              </a:spcAft>
              <a:buClr>
                <a:schemeClr val="dk2"/>
              </a:buClr>
              <a:buSzPts val="2700"/>
              <a:buFont typeface="Inter"/>
              <a:buChar char="●"/>
            </a:pPr>
            <a:r>
              <a:rPr b="1" lang="en-US" sz="2400">
                <a:solidFill>
                  <a:schemeClr val="dk2"/>
                </a:solidFill>
                <a:latin typeface="Inter"/>
                <a:ea typeface="Inter"/>
                <a:cs typeface="Inter"/>
                <a:sym typeface="Inter"/>
              </a:rPr>
              <a:t>Sentiment Analysis</a:t>
            </a:r>
            <a:r>
              <a:rPr lang="en-US" sz="2400">
                <a:solidFill>
                  <a:schemeClr val="dk2"/>
                </a:solidFill>
                <a:latin typeface="Inter"/>
                <a:ea typeface="Inter"/>
                <a:cs typeface="Inter"/>
                <a:sym typeface="Inter"/>
              </a:rPr>
              <a:t> </a:t>
            </a:r>
            <a:endParaRPr sz="2400">
              <a:solidFill>
                <a:schemeClr val="dk2"/>
              </a:solidFill>
              <a:latin typeface="Inter"/>
              <a:ea typeface="Inter"/>
              <a:cs typeface="Inter"/>
              <a:sym typeface="Inter"/>
            </a:endParaRPr>
          </a:p>
          <a:p>
            <a:pPr indent="-400050" lvl="1" marL="914400" marR="190500" rtl="0" algn="just">
              <a:lnSpc>
                <a:spcPct val="115000"/>
              </a:lnSpc>
              <a:spcBef>
                <a:spcPts val="0"/>
              </a:spcBef>
              <a:spcAft>
                <a:spcPts val="0"/>
              </a:spcAft>
              <a:buClr>
                <a:schemeClr val="dk2"/>
              </a:buClr>
              <a:buSzPts val="2700"/>
              <a:buFont typeface="Inter"/>
              <a:buChar char="○"/>
            </a:pPr>
            <a:r>
              <a:rPr lang="en-US" sz="2700">
                <a:solidFill>
                  <a:schemeClr val="dk2"/>
                </a:solidFill>
                <a:latin typeface="Inter"/>
                <a:ea typeface="Inter"/>
                <a:cs typeface="Inter"/>
                <a:sym typeface="Inter"/>
              </a:rPr>
              <a:t>From the articles we created a DataFrame of sentiment scores. Which we plotted to see the trends</a:t>
            </a:r>
            <a:endParaRPr b="0" i="0" sz="3200" u="none" cap="none" strike="noStrike">
              <a:solidFill>
                <a:schemeClr val="dk2"/>
              </a:solidFill>
              <a:latin typeface="Arial"/>
              <a:ea typeface="Arial"/>
              <a:cs typeface="Arial"/>
              <a:sym typeface="Arial"/>
            </a:endParaRPr>
          </a:p>
        </p:txBody>
      </p:sp>
      <p:pic>
        <p:nvPicPr>
          <p:cNvPr id="270" name="Google Shape;270;g106b1d1317b_11_328"/>
          <p:cNvPicPr preferRelativeResize="0"/>
          <p:nvPr/>
        </p:nvPicPr>
        <p:blipFill>
          <a:blip r:embed="rId7">
            <a:alphaModFix/>
          </a:blip>
          <a:stretch>
            <a:fillRect/>
          </a:stretch>
        </p:blipFill>
        <p:spPr>
          <a:xfrm>
            <a:off x="11058603" y="1413250"/>
            <a:ext cx="3956106" cy="379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pic>
        <p:nvPicPr>
          <p:cNvPr id="275" name="Google Shape;275;g106b1d1317b_11_0"/>
          <p:cNvPicPr preferRelativeResize="0"/>
          <p:nvPr/>
        </p:nvPicPr>
        <p:blipFill rotWithShape="1">
          <a:blip r:embed="rId3">
            <a:alphaModFix/>
          </a:blip>
          <a:srcRect b="0" l="0" r="0" t="0"/>
          <a:stretch/>
        </p:blipFill>
        <p:spPr>
          <a:xfrm rot="4494632">
            <a:off x="-1044391" y="7880871"/>
            <a:ext cx="2605187" cy="2468416"/>
          </a:xfrm>
          <a:prstGeom prst="rect">
            <a:avLst/>
          </a:prstGeom>
          <a:noFill/>
          <a:ln>
            <a:noFill/>
          </a:ln>
        </p:spPr>
      </p:pic>
      <p:pic>
        <p:nvPicPr>
          <p:cNvPr id="276" name="Google Shape;276;g106b1d1317b_11_0"/>
          <p:cNvPicPr preferRelativeResize="0"/>
          <p:nvPr/>
        </p:nvPicPr>
        <p:blipFill rotWithShape="1">
          <a:blip r:embed="rId4">
            <a:alphaModFix/>
          </a:blip>
          <a:srcRect b="0" l="0" r="0" t="0"/>
          <a:stretch/>
        </p:blipFill>
        <p:spPr>
          <a:xfrm>
            <a:off x="-1581544" y="-859965"/>
            <a:ext cx="4268878" cy="3799300"/>
          </a:xfrm>
          <a:prstGeom prst="rect">
            <a:avLst/>
          </a:prstGeom>
          <a:noFill/>
          <a:ln>
            <a:noFill/>
          </a:ln>
        </p:spPr>
      </p:pic>
      <p:pic>
        <p:nvPicPr>
          <p:cNvPr id="277" name="Google Shape;277;g106b1d1317b_11_0"/>
          <p:cNvPicPr preferRelativeResize="0"/>
          <p:nvPr/>
        </p:nvPicPr>
        <p:blipFill rotWithShape="1">
          <a:blip r:embed="rId5">
            <a:alphaModFix/>
          </a:blip>
          <a:srcRect b="0" l="0" r="0" t="0"/>
          <a:stretch/>
        </p:blipFill>
        <p:spPr>
          <a:xfrm rot="313118">
            <a:off x="-1392765" y="3137593"/>
            <a:ext cx="4558250" cy="4358823"/>
          </a:xfrm>
          <a:prstGeom prst="rect">
            <a:avLst/>
          </a:prstGeom>
          <a:noFill/>
          <a:ln>
            <a:noFill/>
          </a:ln>
        </p:spPr>
      </p:pic>
      <p:sp>
        <p:nvSpPr>
          <p:cNvPr id="278" name="Google Shape;278;g106b1d1317b_11_0"/>
          <p:cNvSpPr txBox="1"/>
          <p:nvPr/>
        </p:nvSpPr>
        <p:spPr>
          <a:xfrm>
            <a:off x="14602727" y="237175"/>
            <a:ext cx="3398700" cy="1023600"/>
          </a:xfrm>
          <a:prstGeom prst="rect">
            <a:avLst/>
          </a:prstGeom>
          <a:noFill/>
          <a:ln>
            <a:noFill/>
          </a:ln>
        </p:spPr>
        <p:txBody>
          <a:bodyPr anchorCtr="0" anchor="t" bIns="0" lIns="0" spcFirstLastPara="1" rIns="0" wrap="square" tIns="0">
            <a:spAutoFit/>
          </a:bodyPr>
          <a:lstStyle/>
          <a:p>
            <a:pPr indent="0" lvl="0" marL="0" marR="0" rtl="0" algn="r">
              <a:lnSpc>
                <a:spcPct val="118000"/>
              </a:lnSpc>
              <a:spcBef>
                <a:spcPts val="0"/>
              </a:spcBef>
              <a:spcAft>
                <a:spcPts val="0"/>
              </a:spcAft>
              <a:buNone/>
            </a:pPr>
            <a:r>
              <a:rPr lang="en-US" sz="6650">
                <a:solidFill>
                  <a:srgbClr val="8C5392"/>
                </a:solidFill>
              </a:rPr>
              <a:t>Analysis</a:t>
            </a:r>
            <a:endParaRPr sz="6650">
              <a:solidFill>
                <a:srgbClr val="8C5392"/>
              </a:solidFill>
            </a:endParaRPr>
          </a:p>
        </p:txBody>
      </p:sp>
      <p:sp>
        <p:nvSpPr>
          <p:cNvPr id="279" name="Google Shape;279;g106b1d1317b_11_0"/>
          <p:cNvSpPr txBox="1"/>
          <p:nvPr/>
        </p:nvSpPr>
        <p:spPr>
          <a:xfrm>
            <a:off x="2783550" y="555675"/>
            <a:ext cx="10956300" cy="4645500"/>
          </a:xfrm>
          <a:prstGeom prst="rect">
            <a:avLst/>
          </a:prstGeom>
          <a:noFill/>
          <a:ln>
            <a:noFill/>
          </a:ln>
        </p:spPr>
        <p:txBody>
          <a:bodyPr anchorCtr="0" anchor="t" bIns="91425" lIns="91425" spcFirstLastPara="1" rIns="91425" wrap="square" tIns="91425">
            <a:spAutoFit/>
          </a:bodyPr>
          <a:lstStyle/>
          <a:p>
            <a:pPr indent="-381000" lvl="0" marL="457200" marR="190500" rtl="0" algn="just">
              <a:lnSpc>
                <a:spcPct val="115000"/>
              </a:lnSpc>
              <a:spcBef>
                <a:spcPts val="0"/>
              </a:spcBef>
              <a:spcAft>
                <a:spcPts val="0"/>
              </a:spcAft>
              <a:buClr>
                <a:schemeClr val="dk2"/>
              </a:buClr>
              <a:buSzPts val="2400"/>
              <a:buFont typeface="Inter"/>
              <a:buChar char="●"/>
            </a:pPr>
            <a:r>
              <a:rPr b="1" lang="en-US" sz="2400">
                <a:solidFill>
                  <a:schemeClr val="dk2"/>
                </a:solidFill>
                <a:latin typeface="Inter"/>
                <a:ea typeface="Inter"/>
                <a:cs typeface="Inter"/>
                <a:sym typeface="Inter"/>
              </a:rPr>
              <a:t>Natural Language Processing</a:t>
            </a:r>
            <a:r>
              <a:rPr lang="en-US" sz="2400">
                <a:solidFill>
                  <a:schemeClr val="dk2"/>
                </a:solidFill>
                <a:latin typeface="Inter"/>
                <a:ea typeface="Inter"/>
                <a:cs typeface="Inter"/>
                <a:sym typeface="Inter"/>
              </a:rPr>
              <a:t> </a:t>
            </a:r>
            <a:endParaRPr sz="2400">
              <a:solidFill>
                <a:schemeClr val="dk2"/>
              </a:solidFill>
              <a:latin typeface="Inter"/>
              <a:ea typeface="Inter"/>
              <a:cs typeface="Inter"/>
              <a:sym typeface="Inter"/>
            </a:endParaRPr>
          </a:p>
          <a:p>
            <a:pPr indent="-381000" lvl="1" marL="914400" marR="190500" rtl="0" algn="just">
              <a:lnSpc>
                <a:spcPct val="115000"/>
              </a:lnSpc>
              <a:spcBef>
                <a:spcPts val="0"/>
              </a:spcBef>
              <a:spcAft>
                <a:spcPts val="0"/>
              </a:spcAft>
              <a:buClr>
                <a:schemeClr val="dk2"/>
              </a:buClr>
              <a:buSzPts val="2400"/>
              <a:buFont typeface="Inter"/>
              <a:buChar char="○"/>
            </a:pPr>
            <a:r>
              <a:rPr lang="en-US" sz="2400">
                <a:solidFill>
                  <a:schemeClr val="dk2"/>
                </a:solidFill>
                <a:latin typeface="Inter"/>
                <a:ea typeface="Inter"/>
                <a:cs typeface="Inter"/>
                <a:sym typeface="Inter"/>
              </a:rPr>
              <a:t>We used NLTK to tokenize text, find n-gram counts, and create a word cloud.</a:t>
            </a:r>
            <a:endParaRPr sz="2400">
              <a:solidFill>
                <a:schemeClr val="dk2"/>
              </a:solidFill>
              <a:latin typeface="Inter"/>
              <a:ea typeface="Inter"/>
              <a:cs typeface="Inter"/>
              <a:sym typeface="Inter"/>
            </a:endParaRPr>
          </a:p>
          <a:p>
            <a:pPr indent="0" lvl="0" marL="0" marR="190500" rtl="0" algn="just">
              <a:lnSpc>
                <a:spcPct val="115000"/>
              </a:lnSpc>
              <a:spcBef>
                <a:spcPts val="1100"/>
              </a:spcBef>
              <a:spcAft>
                <a:spcPts val="0"/>
              </a:spcAft>
              <a:buNone/>
            </a:pPr>
            <a:r>
              <a:t/>
            </a:r>
            <a:endParaRPr sz="2400">
              <a:solidFill>
                <a:schemeClr val="dk2"/>
              </a:solidFill>
              <a:latin typeface="Inter"/>
              <a:ea typeface="Inter"/>
              <a:cs typeface="Inter"/>
              <a:sym typeface="Inter"/>
            </a:endParaRPr>
          </a:p>
          <a:p>
            <a:pPr indent="0" lvl="0" marL="0" marR="190500" rtl="0" algn="just">
              <a:lnSpc>
                <a:spcPct val="115000"/>
              </a:lnSpc>
              <a:spcBef>
                <a:spcPts val="1100"/>
              </a:spcBef>
              <a:spcAft>
                <a:spcPts val="0"/>
              </a:spcAft>
              <a:buNone/>
            </a:pPr>
            <a:r>
              <a:t/>
            </a:r>
            <a:endParaRPr sz="2400">
              <a:solidFill>
                <a:schemeClr val="dk2"/>
              </a:solidFill>
              <a:latin typeface="Inter"/>
              <a:ea typeface="Inter"/>
              <a:cs typeface="Inter"/>
              <a:sym typeface="Inter"/>
            </a:endParaRPr>
          </a:p>
          <a:p>
            <a:pPr indent="0" lvl="0" marL="0" marR="190500" rtl="0" algn="just">
              <a:lnSpc>
                <a:spcPct val="115000"/>
              </a:lnSpc>
              <a:spcBef>
                <a:spcPts val="1100"/>
              </a:spcBef>
              <a:spcAft>
                <a:spcPts val="0"/>
              </a:spcAft>
              <a:buNone/>
            </a:pPr>
            <a:r>
              <a:t/>
            </a:r>
            <a:endParaRPr sz="2400">
              <a:solidFill>
                <a:schemeClr val="dk2"/>
              </a:solidFill>
              <a:latin typeface="Inter"/>
              <a:ea typeface="Inter"/>
              <a:cs typeface="Inter"/>
              <a:sym typeface="Inter"/>
            </a:endParaRPr>
          </a:p>
          <a:p>
            <a:pPr indent="0" lvl="0" marL="0" marR="190500" rtl="0" algn="just">
              <a:lnSpc>
                <a:spcPct val="115000"/>
              </a:lnSpc>
              <a:spcBef>
                <a:spcPts val="1100"/>
              </a:spcBef>
              <a:spcAft>
                <a:spcPts val="0"/>
              </a:spcAft>
              <a:buNone/>
            </a:pPr>
            <a:r>
              <a:t/>
            </a:r>
            <a:endParaRPr sz="2400">
              <a:solidFill>
                <a:schemeClr val="dk2"/>
              </a:solidFill>
              <a:latin typeface="Inter"/>
              <a:ea typeface="Inter"/>
              <a:cs typeface="Inter"/>
              <a:sym typeface="Inter"/>
            </a:endParaRPr>
          </a:p>
          <a:p>
            <a:pPr indent="0" lvl="0" marL="0" marR="190500" rtl="0" algn="just">
              <a:lnSpc>
                <a:spcPct val="115000"/>
              </a:lnSpc>
              <a:spcBef>
                <a:spcPts val="1100"/>
              </a:spcBef>
              <a:spcAft>
                <a:spcPts val="0"/>
              </a:spcAft>
              <a:buNone/>
            </a:pPr>
            <a:r>
              <a:t/>
            </a:r>
            <a:endParaRPr sz="2400">
              <a:solidFill>
                <a:schemeClr val="dk2"/>
              </a:solidFill>
              <a:latin typeface="Inter"/>
              <a:ea typeface="Inter"/>
              <a:cs typeface="Inter"/>
              <a:sym typeface="Inter"/>
            </a:endParaRPr>
          </a:p>
          <a:p>
            <a:pPr indent="0" lvl="0" marL="457200" marR="190500" rtl="0" algn="just">
              <a:lnSpc>
                <a:spcPct val="115000"/>
              </a:lnSpc>
              <a:spcBef>
                <a:spcPts val="1100"/>
              </a:spcBef>
              <a:spcAft>
                <a:spcPts val="1100"/>
              </a:spcAft>
              <a:buNone/>
            </a:pPr>
            <a:r>
              <a:t/>
            </a:r>
            <a:endParaRPr>
              <a:solidFill>
                <a:schemeClr val="dk2"/>
              </a:solidFill>
            </a:endParaRPr>
          </a:p>
        </p:txBody>
      </p:sp>
      <p:sp>
        <p:nvSpPr>
          <p:cNvPr id="280" name="Google Shape;280;g106b1d1317b_11_0"/>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pic>
        <p:nvPicPr>
          <p:cNvPr id="281" name="Google Shape;281;g106b1d1317b_11_0"/>
          <p:cNvPicPr preferRelativeResize="0"/>
          <p:nvPr/>
        </p:nvPicPr>
        <p:blipFill>
          <a:blip r:embed="rId6">
            <a:alphaModFix/>
          </a:blip>
          <a:stretch>
            <a:fillRect/>
          </a:stretch>
        </p:blipFill>
        <p:spPr>
          <a:xfrm>
            <a:off x="2783553" y="2125300"/>
            <a:ext cx="14177448" cy="7158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285" name="Shape 285"/>
        <p:cNvGrpSpPr/>
        <p:nvPr/>
      </p:nvGrpSpPr>
      <p:grpSpPr>
        <a:xfrm>
          <a:off x="0" y="0"/>
          <a:ext cx="0" cy="0"/>
          <a:chOff x="0" y="0"/>
          <a:chExt cx="0" cy="0"/>
        </a:xfrm>
      </p:grpSpPr>
      <p:pic>
        <p:nvPicPr>
          <p:cNvPr id="286" name="Google Shape;286;g105698b5220_3_63"/>
          <p:cNvPicPr preferRelativeResize="0"/>
          <p:nvPr/>
        </p:nvPicPr>
        <p:blipFill rotWithShape="1">
          <a:blip r:embed="rId3">
            <a:alphaModFix/>
          </a:blip>
          <a:srcRect b="0" l="0" r="0" t="0"/>
          <a:stretch/>
        </p:blipFill>
        <p:spPr>
          <a:xfrm rot="-10094169">
            <a:off x="-1254165" y="5332632"/>
            <a:ext cx="6176662" cy="5906435"/>
          </a:xfrm>
          <a:prstGeom prst="rect">
            <a:avLst/>
          </a:prstGeom>
          <a:noFill/>
          <a:ln>
            <a:noFill/>
          </a:ln>
        </p:spPr>
      </p:pic>
      <p:pic>
        <p:nvPicPr>
          <p:cNvPr id="287" name="Google Shape;287;g105698b5220_3_63"/>
          <p:cNvPicPr preferRelativeResize="0"/>
          <p:nvPr/>
        </p:nvPicPr>
        <p:blipFill rotWithShape="1">
          <a:blip r:embed="rId4">
            <a:alphaModFix/>
          </a:blip>
          <a:srcRect b="0" l="0" r="0" t="0"/>
          <a:stretch/>
        </p:blipFill>
        <p:spPr>
          <a:xfrm rot="9440949">
            <a:off x="-648413" y="2930949"/>
            <a:ext cx="2207917" cy="2092002"/>
          </a:xfrm>
          <a:prstGeom prst="rect">
            <a:avLst/>
          </a:prstGeom>
          <a:noFill/>
          <a:ln>
            <a:noFill/>
          </a:ln>
        </p:spPr>
      </p:pic>
      <p:sp>
        <p:nvSpPr>
          <p:cNvPr id="288" name="Google Shape;288;g105698b5220_3_63"/>
          <p:cNvSpPr txBox="1"/>
          <p:nvPr/>
        </p:nvSpPr>
        <p:spPr>
          <a:xfrm>
            <a:off x="14829126" y="174700"/>
            <a:ext cx="3265200" cy="1023600"/>
          </a:xfrm>
          <a:prstGeom prst="rect">
            <a:avLst/>
          </a:prstGeom>
          <a:noFill/>
          <a:ln>
            <a:noFill/>
          </a:ln>
        </p:spPr>
        <p:txBody>
          <a:bodyPr anchorCtr="0" anchor="t" bIns="0" lIns="0" spcFirstLastPara="1" rIns="0" wrap="square" tIns="0">
            <a:spAutoFit/>
          </a:bodyPr>
          <a:lstStyle/>
          <a:p>
            <a:pPr indent="0" lvl="0" marL="0" marR="0" rtl="0" algn="r">
              <a:lnSpc>
                <a:spcPct val="118000"/>
              </a:lnSpc>
              <a:spcBef>
                <a:spcPts val="0"/>
              </a:spcBef>
              <a:spcAft>
                <a:spcPts val="0"/>
              </a:spcAft>
              <a:buNone/>
            </a:pPr>
            <a:r>
              <a:rPr lang="en-US" sz="6650">
                <a:solidFill>
                  <a:schemeClr val="lt1"/>
                </a:solidFill>
                <a:latin typeface="Arial"/>
                <a:ea typeface="Arial"/>
                <a:cs typeface="Arial"/>
                <a:sym typeface="Arial"/>
              </a:rPr>
              <a:t>Analysis</a:t>
            </a:r>
            <a:endParaRPr sz="6650">
              <a:solidFill>
                <a:schemeClr val="lt1"/>
              </a:solidFill>
            </a:endParaRPr>
          </a:p>
        </p:txBody>
      </p:sp>
      <p:sp>
        <p:nvSpPr>
          <p:cNvPr id="289" name="Google Shape;289;g105698b5220_3_63"/>
          <p:cNvSpPr txBox="1"/>
          <p:nvPr/>
        </p:nvSpPr>
        <p:spPr>
          <a:xfrm>
            <a:off x="1069325" y="1335450"/>
            <a:ext cx="17025000" cy="1403700"/>
          </a:xfrm>
          <a:prstGeom prst="rect">
            <a:avLst/>
          </a:prstGeom>
          <a:noFill/>
          <a:ln>
            <a:noFill/>
          </a:ln>
        </p:spPr>
        <p:txBody>
          <a:bodyPr anchorCtr="0" anchor="t" bIns="91425" lIns="91425" spcFirstLastPara="1" rIns="91425" wrap="square" tIns="91425">
            <a:spAutoFit/>
          </a:bodyPr>
          <a:lstStyle/>
          <a:p>
            <a:pPr indent="-381000" lvl="0" marL="457200" marR="190500" rtl="0" algn="just">
              <a:lnSpc>
                <a:spcPct val="115000"/>
              </a:lnSpc>
              <a:spcBef>
                <a:spcPts val="0"/>
              </a:spcBef>
              <a:spcAft>
                <a:spcPts val="0"/>
              </a:spcAft>
              <a:buClr>
                <a:schemeClr val="lt1"/>
              </a:buClr>
              <a:buSzPts val="2400"/>
              <a:buFont typeface="Inter"/>
              <a:buChar char="●"/>
            </a:pPr>
            <a:r>
              <a:rPr b="1" lang="en-US" sz="2400">
                <a:solidFill>
                  <a:schemeClr val="lt1"/>
                </a:solidFill>
                <a:latin typeface="Inter"/>
                <a:ea typeface="Inter"/>
                <a:cs typeface="Inter"/>
                <a:sym typeface="Inter"/>
              </a:rPr>
              <a:t>Named Entity Recognition</a:t>
            </a:r>
            <a:endParaRPr sz="2400">
              <a:solidFill>
                <a:schemeClr val="lt1"/>
              </a:solidFill>
              <a:latin typeface="Inter"/>
              <a:ea typeface="Inter"/>
              <a:cs typeface="Inter"/>
              <a:sym typeface="Inter"/>
            </a:endParaRPr>
          </a:p>
          <a:p>
            <a:pPr indent="-381000" lvl="1" marL="914400" marR="190500" rtl="0" algn="just">
              <a:lnSpc>
                <a:spcPct val="115000"/>
              </a:lnSpc>
              <a:spcBef>
                <a:spcPts val="0"/>
              </a:spcBef>
              <a:spcAft>
                <a:spcPts val="0"/>
              </a:spcAft>
              <a:buClr>
                <a:schemeClr val="lt1"/>
              </a:buClr>
              <a:buSzPts val="2400"/>
              <a:buFont typeface="Inter"/>
              <a:buChar char="○"/>
            </a:pPr>
            <a:r>
              <a:rPr lang="en-US" sz="2400">
                <a:solidFill>
                  <a:schemeClr val="lt1"/>
                </a:solidFill>
                <a:latin typeface="Inter"/>
                <a:ea typeface="Inter"/>
                <a:cs typeface="Inter"/>
                <a:sym typeface="Inter"/>
              </a:rPr>
              <a:t>We tried to build a named entity recognition model (NER) for the Canadian Housing Market and visualize the tags using SpaCy.</a:t>
            </a:r>
            <a:endParaRPr>
              <a:solidFill>
                <a:schemeClr val="lt1"/>
              </a:solidFill>
            </a:endParaRPr>
          </a:p>
        </p:txBody>
      </p:sp>
      <p:pic>
        <p:nvPicPr>
          <p:cNvPr id="290" name="Google Shape;290;g105698b5220_3_63"/>
          <p:cNvPicPr preferRelativeResize="0"/>
          <p:nvPr/>
        </p:nvPicPr>
        <p:blipFill>
          <a:blip r:embed="rId5">
            <a:alphaModFix/>
          </a:blip>
          <a:stretch>
            <a:fillRect/>
          </a:stretch>
        </p:blipFill>
        <p:spPr>
          <a:xfrm>
            <a:off x="4727074" y="2586475"/>
            <a:ext cx="9709501" cy="6164400"/>
          </a:xfrm>
          <a:prstGeom prst="rect">
            <a:avLst/>
          </a:prstGeom>
          <a:noFill/>
          <a:ln>
            <a:noFill/>
          </a:ln>
        </p:spPr>
      </p:pic>
      <p:sp>
        <p:nvSpPr>
          <p:cNvPr id="291" name="Google Shape;291;g105698b5220_3_63"/>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
          <p:cNvSpPr txBox="1"/>
          <p:nvPr/>
        </p:nvSpPr>
        <p:spPr>
          <a:xfrm>
            <a:off x="882925" y="1039800"/>
            <a:ext cx="6859200" cy="785100"/>
          </a:xfrm>
          <a:prstGeom prst="rect">
            <a:avLst/>
          </a:prstGeom>
          <a:noFill/>
          <a:ln>
            <a:noFill/>
          </a:ln>
        </p:spPr>
        <p:txBody>
          <a:bodyPr anchorCtr="0" anchor="t" bIns="0" lIns="0" spcFirstLastPara="1" rIns="0" wrap="square" tIns="0">
            <a:spAutoFit/>
          </a:bodyPr>
          <a:lstStyle/>
          <a:p>
            <a:pPr indent="0" lvl="0" marL="0" marR="0" rtl="0" algn="l">
              <a:lnSpc>
                <a:spcPct val="126439"/>
              </a:lnSpc>
              <a:spcBef>
                <a:spcPts val="0"/>
              </a:spcBef>
              <a:spcAft>
                <a:spcPts val="0"/>
              </a:spcAft>
              <a:buNone/>
            </a:pPr>
            <a:r>
              <a:rPr lang="en-US" sz="5100">
                <a:solidFill>
                  <a:srgbClr val="731F7D"/>
                </a:solidFill>
                <a:latin typeface="Arial"/>
                <a:ea typeface="Arial"/>
                <a:cs typeface="Arial"/>
                <a:sym typeface="Arial"/>
              </a:rPr>
              <a:t>Quantitative Analysis</a:t>
            </a:r>
            <a:endParaRPr sz="5100">
              <a:solidFill>
                <a:srgbClr val="731F7D"/>
              </a:solidFill>
            </a:endParaRPr>
          </a:p>
        </p:txBody>
      </p:sp>
      <p:pic>
        <p:nvPicPr>
          <p:cNvPr id="297" name="Google Shape;297;p7"/>
          <p:cNvPicPr preferRelativeResize="0"/>
          <p:nvPr/>
        </p:nvPicPr>
        <p:blipFill rotWithShape="1">
          <a:blip r:embed="rId3">
            <a:alphaModFix/>
          </a:blip>
          <a:srcRect b="0" l="0" r="0" t="0"/>
          <a:stretch/>
        </p:blipFill>
        <p:spPr>
          <a:xfrm rot="-10094169">
            <a:off x="-1989965" y="5856157"/>
            <a:ext cx="6176662" cy="5906435"/>
          </a:xfrm>
          <a:prstGeom prst="rect">
            <a:avLst/>
          </a:prstGeom>
          <a:noFill/>
          <a:ln>
            <a:noFill/>
          </a:ln>
        </p:spPr>
      </p:pic>
      <p:pic>
        <p:nvPicPr>
          <p:cNvPr id="298" name="Google Shape;298;p7"/>
          <p:cNvPicPr preferRelativeResize="0"/>
          <p:nvPr/>
        </p:nvPicPr>
        <p:blipFill rotWithShape="1">
          <a:blip r:embed="rId4">
            <a:alphaModFix/>
          </a:blip>
          <a:srcRect b="0" l="0" r="0" t="0"/>
          <a:stretch/>
        </p:blipFill>
        <p:spPr>
          <a:xfrm rot="9440949">
            <a:off x="-540663" y="3069512"/>
            <a:ext cx="2207917" cy="2092002"/>
          </a:xfrm>
          <a:prstGeom prst="rect">
            <a:avLst/>
          </a:prstGeom>
          <a:noFill/>
          <a:ln>
            <a:noFill/>
          </a:ln>
        </p:spPr>
      </p:pic>
      <p:sp>
        <p:nvSpPr>
          <p:cNvPr id="299" name="Google Shape;299;p7"/>
          <p:cNvSpPr txBox="1"/>
          <p:nvPr/>
        </p:nvSpPr>
        <p:spPr>
          <a:xfrm>
            <a:off x="16517402" y="190500"/>
            <a:ext cx="1483795" cy="1034067"/>
          </a:xfrm>
          <a:prstGeom prst="rect">
            <a:avLst/>
          </a:prstGeom>
          <a:noFill/>
          <a:ln>
            <a:noFill/>
          </a:ln>
        </p:spPr>
        <p:txBody>
          <a:bodyPr anchorCtr="0" anchor="t" bIns="0" lIns="0" spcFirstLastPara="1" rIns="0" wrap="square" tIns="0">
            <a:spAutoFit/>
          </a:bodyPr>
          <a:lstStyle/>
          <a:p>
            <a:pPr indent="0" lvl="0" marL="0" marR="0" rtl="0" algn="r">
              <a:lnSpc>
                <a:spcPct val="118019"/>
              </a:lnSpc>
              <a:spcBef>
                <a:spcPts val="0"/>
              </a:spcBef>
              <a:spcAft>
                <a:spcPts val="0"/>
              </a:spcAft>
              <a:buNone/>
            </a:pPr>
            <a:r>
              <a:rPr lang="en-US" sz="6876" u="none">
                <a:solidFill>
                  <a:srgbClr val="FFFFFF"/>
                </a:solidFill>
                <a:latin typeface="Arial"/>
                <a:ea typeface="Arial"/>
                <a:cs typeface="Arial"/>
                <a:sym typeface="Arial"/>
              </a:rPr>
              <a:t>02</a:t>
            </a:r>
            <a:endParaRPr/>
          </a:p>
        </p:txBody>
      </p:sp>
      <p:sp>
        <p:nvSpPr>
          <p:cNvPr id="300" name="Google Shape;300;p7"/>
          <p:cNvSpPr txBox="1"/>
          <p:nvPr/>
        </p:nvSpPr>
        <p:spPr>
          <a:xfrm>
            <a:off x="9066712" y="1029585"/>
            <a:ext cx="8934485" cy="1211614"/>
          </a:xfrm>
          <a:prstGeom prst="rect">
            <a:avLst/>
          </a:prstGeom>
          <a:noFill/>
          <a:ln>
            <a:noFill/>
          </a:ln>
        </p:spPr>
        <p:txBody>
          <a:bodyPr anchorCtr="0" anchor="t" bIns="0" lIns="0" spcFirstLastPara="1" rIns="0" wrap="square" tIns="0">
            <a:spAutoFit/>
          </a:bodyPr>
          <a:lstStyle/>
          <a:p>
            <a:pPr indent="0" lvl="0" marL="0" marR="0" rtl="0" algn="r">
              <a:lnSpc>
                <a:spcPct val="117999"/>
              </a:lnSpc>
              <a:spcBef>
                <a:spcPts val="0"/>
              </a:spcBef>
              <a:spcAft>
                <a:spcPts val="0"/>
              </a:spcAft>
              <a:buNone/>
            </a:pPr>
            <a:r>
              <a:rPr lang="en-US" sz="8000">
                <a:solidFill>
                  <a:srgbClr val="FFFFFF"/>
                </a:solidFill>
                <a:latin typeface="Arial"/>
                <a:ea typeface="Arial"/>
                <a:cs typeface="Arial"/>
                <a:sym typeface="Arial"/>
              </a:rPr>
              <a:t>Data Exploring</a:t>
            </a:r>
            <a:endParaRPr/>
          </a:p>
        </p:txBody>
      </p:sp>
      <p:sp>
        <p:nvSpPr>
          <p:cNvPr id="301" name="Google Shape;301;p7"/>
          <p:cNvSpPr txBox="1"/>
          <p:nvPr/>
        </p:nvSpPr>
        <p:spPr>
          <a:xfrm>
            <a:off x="14763506" y="176538"/>
            <a:ext cx="3406500" cy="1062000"/>
          </a:xfrm>
          <a:prstGeom prst="rect">
            <a:avLst/>
          </a:prstGeom>
          <a:noFill/>
          <a:ln>
            <a:noFill/>
          </a:ln>
        </p:spPr>
        <p:txBody>
          <a:bodyPr anchorCtr="0" anchor="t" bIns="0" lIns="0" spcFirstLastPara="1" rIns="0" wrap="square" tIns="0">
            <a:spAutoFit/>
          </a:bodyPr>
          <a:lstStyle/>
          <a:p>
            <a:pPr indent="0" lvl="0" marL="0" marR="0" rtl="0" algn="r">
              <a:lnSpc>
                <a:spcPct val="117999"/>
              </a:lnSpc>
              <a:spcBef>
                <a:spcPts val="0"/>
              </a:spcBef>
              <a:spcAft>
                <a:spcPts val="0"/>
              </a:spcAft>
              <a:buNone/>
            </a:pPr>
            <a:r>
              <a:rPr lang="en-US" sz="6900">
                <a:solidFill>
                  <a:srgbClr val="8A4392"/>
                </a:solidFill>
                <a:latin typeface="Arial"/>
                <a:ea typeface="Arial"/>
                <a:cs typeface="Arial"/>
                <a:sym typeface="Arial"/>
              </a:rPr>
              <a:t>Analysis</a:t>
            </a:r>
            <a:endParaRPr sz="6900"/>
          </a:p>
        </p:txBody>
      </p:sp>
      <p:grpSp>
        <p:nvGrpSpPr>
          <p:cNvPr id="302" name="Google Shape;302;p7"/>
          <p:cNvGrpSpPr/>
          <p:nvPr/>
        </p:nvGrpSpPr>
        <p:grpSpPr>
          <a:xfrm>
            <a:off x="6947786" y="3855142"/>
            <a:ext cx="520733" cy="520733"/>
            <a:chOff x="3157188" y="909150"/>
            <a:chExt cx="470400" cy="470400"/>
          </a:xfrm>
        </p:grpSpPr>
        <p:sp>
          <p:nvSpPr>
            <p:cNvPr id="303" name="Google Shape;303;p7"/>
            <p:cNvSpPr/>
            <p:nvPr/>
          </p:nvSpPr>
          <p:spPr>
            <a:xfrm>
              <a:off x="3157188" y="909150"/>
              <a:ext cx="470400" cy="470400"/>
            </a:xfrm>
            <a:prstGeom prst="ellipse">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4" name="Google Shape;304;p7"/>
            <p:cNvSpPr/>
            <p:nvPr/>
          </p:nvSpPr>
          <p:spPr>
            <a:xfrm>
              <a:off x="3243138" y="995100"/>
              <a:ext cx="298500" cy="298500"/>
            </a:xfrm>
            <a:prstGeom prst="mathPlus">
              <a:avLst>
                <a:gd fmla="val 9900" name="adj1"/>
              </a:avLst>
            </a:prstGeom>
            <a:solidFill>
              <a:srgbClr val="307B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5" name="Google Shape;305;p7"/>
          <p:cNvGrpSpPr/>
          <p:nvPr/>
        </p:nvGrpSpPr>
        <p:grpSpPr>
          <a:xfrm>
            <a:off x="10826104" y="3855142"/>
            <a:ext cx="520733" cy="520733"/>
            <a:chOff x="3157188" y="909150"/>
            <a:chExt cx="470400" cy="470400"/>
          </a:xfrm>
        </p:grpSpPr>
        <p:sp>
          <p:nvSpPr>
            <p:cNvPr id="306" name="Google Shape;306;p7"/>
            <p:cNvSpPr/>
            <p:nvPr/>
          </p:nvSpPr>
          <p:spPr>
            <a:xfrm>
              <a:off x="3157188" y="909150"/>
              <a:ext cx="470400" cy="470400"/>
            </a:xfrm>
            <a:prstGeom prst="ellipse">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07" name="Google Shape;307;p7"/>
            <p:cNvSpPr/>
            <p:nvPr/>
          </p:nvSpPr>
          <p:spPr>
            <a:xfrm>
              <a:off x="3243138" y="995100"/>
              <a:ext cx="298500" cy="298500"/>
            </a:xfrm>
            <a:prstGeom prst="mathPlus">
              <a:avLst>
                <a:gd fmla="val 9900" name="adj1"/>
              </a:avLst>
            </a:prstGeom>
            <a:solidFill>
              <a:srgbClr val="0D5DD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308" name="Google Shape;308;p7"/>
          <p:cNvGrpSpPr/>
          <p:nvPr/>
        </p:nvGrpSpPr>
        <p:grpSpPr>
          <a:xfrm>
            <a:off x="2372667" y="1963347"/>
            <a:ext cx="13542650" cy="7818499"/>
            <a:chOff x="1929292" y="1963347"/>
            <a:chExt cx="13542650" cy="7818499"/>
          </a:xfrm>
        </p:grpSpPr>
        <p:sp>
          <p:nvSpPr>
            <p:cNvPr id="309" name="Google Shape;309;p7"/>
            <p:cNvSpPr txBox="1"/>
            <p:nvPr/>
          </p:nvSpPr>
          <p:spPr>
            <a:xfrm>
              <a:off x="1929292" y="2113838"/>
              <a:ext cx="4593000" cy="1106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593" u="sng">
                  <a:solidFill>
                    <a:schemeClr val="dk2"/>
                  </a:solidFill>
                  <a:latin typeface="Calibri"/>
                  <a:ea typeface="Calibri"/>
                  <a:cs typeface="Calibri"/>
                  <a:sym typeface="Calibri"/>
                </a:rPr>
                <a:t>Multivariate Time Series</a:t>
              </a:r>
              <a:endParaRPr b="1" sz="700" u="sng">
                <a:solidFill>
                  <a:schemeClr val="dk2"/>
                </a:solidFill>
              </a:endParaRPr>
            </a:p>
          </p:txBody>
        </p:sp>
        <p:sp>
          <p:nvSpPr>
            <p:cNvPr id="310" name="Google Shape;310;p7"/>
            <p:cNvSpPr txBox="1"/>
            <p:nvPr/>
          </p:nvSpPr>
          <p:spPr>
            <a:xfrm>
              <a:off x="11329120" y="1963347"/>
              <a:ext cx="3787200" cy="1272300"/>
            </a:xfrm>
            <a:prstGeom prst="rect">
              <a:avLst/>
            </a:prstGeom>
            <a:noFill/>
            <a:ln>
              <a:noFill/>
            </a:ln>
          </p:spPr>
          <p:txBody>
            <a:bodyPr anchorCtr="0" anchor="t" bIns="0" lIns="0" spcFirstLastPara="1" rIns="0" wrap="square" tIns="0">
              <a:spAutoFit/>
            </a:bodyPr>
            <a:lstStyle/>
            <a:p>
              <a:pPr indent="0" lvl="0" marL="0" marR="0" rtl="0" algn="ctr">
                <a:lnSpc>
                  <a:spcPct val="129995"/>
                </a:lnSpc>
                <a:spcBef>
                  <a:spcPts val="0"/>
                </a:spcBef>
                <a:spcAft>
                  <a:spcPts val="0"/>
                </a:spcAft>
                <a:buNone/>
              </a:pPr>
              <a:r>
                <a:rPr b="1" lang="en-US" sz="3593" u="sng">
                  <a:solidFill>
                    <a:schemeClr val="dk2"/>
                  </a:solidFill>
                  <a:latin typeface="Calibri"/>
                  <a:ea typeface="Calibri"/>
                  <a:cs typeface="Calibri"/>
                  <a:sym typeface="Calibri"/>
                </a:rPr>
                <a:t>VARMA with Auto ARIMA</a:t>
              </a:r>
              <a:endParaRPr b="1" sz="700" u="sng">
                <a:solidFill>
                  <a:schemeClr val="dk2"/>
                </a:solidFill>
              </a:endParaRPr>
            </a:p>
          </p:txBody>
        </p:sp>
        <p:sp>
          <p:nvSpPr>
            <p:cNvPr id="311" name="Google Shape;311;p7"/>
            <p:cNvSpPr txBox="1"/>
            <p:nvPr/>
          </p:nvSpPr>
          <p:spPr>
            <a:xfrm>
              <a:off x="6830657" y="8509545"/>
              <a:ext cx="3787200" cy="1272300"/>
            </a:xfrm>
            <a:prstGeom prst="rect">
              <a:avLst/>
            </a:prstGeom>
            <a:noFill/>
            <a:ln>
              <a:noFill/>
            </a:ln>
          </p:spPr>
          <p:txBody>
            <a:bodyPr anchorCtr="0" anchor="t" bIns="0" lIns="0" spcFirstLastPara="1" rIns="0" wrap="square" tIns="0">
              <a:spAutoFit/>
            </a:bodyPr>
            <a:lstStyle/>
            <a:p>
              <a:pPr indent="0" lvl="0" marL="0" marR="0" rtl="0" algn="ctr">
                <a:lnSpc>
                  <a:spcPct val="129995"/>
                </a:lnSpc>
                <a:spcBef>
                  <a:spcPts val="0"/>
                </a:spcBef>
                <a:spcAft>
                  <a:spcPts val="0"/>
                </a:spcAft>
                <a:buNone/>
              </a:pPr>
              <a:r>
                <a:rPr b="1" lang="en-US" sz="3593" u="sng">
                  <a:solidFill>
                    <a:schemeClr val="dk2"/>
                  </a:solidFill>
                  <a:highlight>
                    <a:schemeClr val="lt1"/>
                  </a:highlight>
                  <a:latin typeface="Calibri"/>
                  <a:ea typeface="Calibri"/>
                  <a:cs typeface="Calibri"/>
                  <a:sym typeface="Calibri"/>
                </a:rPr>
                <a:t>VAR</a:t>
              </a:r>
              <a:r>
                <a:rPr b="1" lang="en-US" sz="3593" u="sng">
                  <a:solidFill>
                    <a:schemeClr val="dk2"/>
                  </a:solidFill>
                  <a:highlight>
                    <a:schemeClr val="lt1"/>
                  </a:highlight>
                  <a:latin typeface="Calibri"/>
                  <a:ea typeface="Calibri"/>
                  <a:cs typeface="Calibri"/>
                  <a:sym typeface="Calibri"/>
                </a:rPr>
                <a:t>: Vector Autoregression</a:t>
              </a:r>
              <a:endParaRPr b="1" sz="700" u="sng">
                <a:solidFill>
                  <a:schemeClr val="dk2"/>
                </a:solidFill>
                <a:highlight>
                  <a:schemeClr val="lt1"/>
                </a:highlight>
              </a:endParaRPr>
            </a:p>
          </p:txBody>
        </p:sp>
        <p:grpSp>
          <p:nvGrpSpPr>
            <p:cNvPr id="312" name="Google Shape;312;p7"/>
            <p:cNvGrpSpPr/>
            <p:nvPr/>
          </p:nvGrpSpPr>
          <p:grpSpPr>
            <a:xfrm>
              <a:off x="1976574" y="3220255"/>
              <a:ext cx="4498462" cy="6395680"/>
              <a:chOff x="1830046" y="1146343"/>
              <a:chExt cx="1827900" cy="2399700"/>
            </a:xfrm>
          </p:grpSpPr>
          <p:sp>
            <p:nvSpPr>
              <p:cNvPr id="313" name="Google Shape;313;p7"/>
              <p:cNvSpPr/>
              <p:nvPr/>
            </p:nvSpPr>
            <p:spPr>
              <a:xfrm rot="-5400000">
                <a:off x="1544146" y="1432243"/>
                <a:ext cx="2399700" cy="1827900"/>
              </a:xfrm>
              <a:prstGeom prst="rightArrowCallout">
                <a:avLst>
                  <a:gd fmla="val 9283" name="adj1"/>
                  <a:gd fmla="val 13570" name="adj2"/>
                  <a:gd fmla="val 16082" name="adj3"/>
                  <a:gd fmla="val 81236" name="adj4"/>
                </a:avLst>
              </a:prstGeom>
              <a:solidFill>
                <a:srgbClr val="8C53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4" name="Google Shape;314;p7"/>
              <p:cNvSpPr/>
              <p:nvPr/>
            </p:nvSpPr>
            <p:spPr>
              <a:xfrm flipH="1">
                <a:off x="1918613" y="1686400"/>
                <a:ext cx="1649400" cy="1769700"/>
              </a:xfrm>
              <a:prstGeom prst="snip1Rect">
                <a:avLst>
                  <a:gd fmla="val 0" name="adj"/>
                </a:avLst>
              </a:prstGeom>
              <a:solidFill>
                <a:srgbClr val="4D135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5" name="Google Shape;315;p7"/>
              <p:cNvSpPr txBox="1"/>
              <p:nvPr/>
            </p:nvSpPr>
            <p:spPr>
              <a:xfrm>
                <a:off x="1896605" y="1721195"/>
                <a:ext cx="1649400" cy="1686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lang="en-US" sz="2100">
                    <a:solidFill>
                      <a:srgbClr val="FFFFFF"/>
                    </a:solidFill>
                    <a:latin typeface="Roboto"/>
                    <a:ea typeface="Roboto"/>
                    <a:cs typeface="Roboto"/>
                    <a:sym typeface="Roboto"/>
                  </a:rPr>
                  <a:t>In this study we will compare two different multivariate tools to pick the best. In this slide let’s review the two models that are under comparison. Each model will utilize a slightly different algorithm and has slightly different processes under the hood.</a:t>
                </a:r>
                <a:endParaRPr sz="1500">
                  <a:solidFill>
                    <a:srgbClr val="FFFFFF"/>
                  </a:solidFill>
                </a:endParaRPr>
              </a:p>
            </p:txBody>
          </p:sp>
        </p:grpSp>
        <p:grpSp>
          <p:nvGrpSpPr>
            <p:cNvPr id="316" name="Google Shape;316;p7"/>
            <p:cNvGrpSpPr/>
            <p:nvPr/>
          </p:nvGrpSpPr>
          <p:grpSpPr>
            <a:xfrm>
              <a:off x="6475016" y="2113858"/>
              <a:ext cx="4498462" cy="6395680"/>
              <a:chOff x="3658096" y="1597469"/>
              <a:chExt cx="1827900" cy="2399700"/>
            </a:xfrm>
          </p:grpSpPr>
          <p:sp>
            <p:nvSpPr>
              <p:cNvPr id="317" name="Google Shape;317;p7"/>
              <p:cNvSpPr/>
              <p:nvPr/>
            </p:nvSpPr>
            <p:spPr>
              <a:xfrm rot="5400000">
                <a:off x="3372196" y="1883369"/>
                <a:ext cx="2399700" cy="1827900"/>
              </a:xfrm>
              <a:prstGeom prst="rightArrowCallout">
                <a:avLst>
                  <a:gd fmla="val 9283" name="adj1"/>
                  <a:gd fmla="val 13570" name="adj2"/>
                  <a:gd fmla="val 16082" name="adj3"/>
                  <a:gd fmla="val 81236" name="adj4"/>
                </a:avLst>
              </a:prstGeom>
              <a:solidFill>
                <a:srgbClr val="4D135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8" name="Google Shape;318;p7"/>
              <p:cNvSpPr/>
              <p:nvPr/>
            </p:nvSpPr>
            <p:spPr>
              <a:xfrm flipH="1" rot="10800000">
                <a:off x="3748030" y="1687411"/>
                <a:ext cx="1649400" cy="1769700"/>
              </a:xfrm>
              <a:prstGeom prst="snip1Rect">
                <a:avLst>
                  <a:gd fmla="val 0" name="adj"/>
                </a:avLst>
              </a:prstGeom>
              <a:solidFill>
                <a:srgbClr val="731F7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19" name="Google Shape;319;p7"/>
              <p:cNvSpPr txBox="1"/>
              <p:nvPr/>
            </p:nvSpPr>
            <p:spPr>
              <a:xfrm>
                <a:off x="3724587" y="1721190"/>
                <a:ext cx="1649400" cy="1686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US" sz="2200">
                    <a:solidFill>
                      <a:srgbClr val="FFFFFF"/>
                    </a:solidFill>
                    <a:latin typeface="Roboto"/>
                    <a:ea typeface="Roboto"/>
                    <a:cs typeface="Roboto"/>
                    <a:sym typeface="Roboto"/>
                  </a:rPr>
                  <a:t>The VAR model is designed for multivariate analysis, which is suitable for a predictive analysis that requires more than one variable. With the VAR model, each variable is modeled as a linear combination of past values of itself and the past values of other variables in the system.</a:t>
                </a:r>
                <a:endParaRPr sz="2200">
                  <a:solidFill>
                    <a:srgbClr val="FFFFFF"/>
                  </a:solidFill>
                  <a:latin typeface="Roboto"/>
                  <a:ea typeface="Roboto"/>
                  <a:cs typeface="Roboto"/>
                  <a:sym typeface="Roboto"/>
                </a:endParaRPr>
              </a:p>
              <a:p>
                <a:pPr indent="0" lvl="0" marL="0" rtl="0" algn="ctr">
                  <a:lnSpc>
                    <a:spcPct val="115000"/>
                  </a:lnSpc>
                  <a:spcBef>
                    <a:spcPts val="3200"/>
                  </a:spcBef>
                  <a:spcAft>
                    <a:spcPts val="0"/>
                  </a:spcAft>
                  <a:buNone/>
                </a:pPr>
                <a:r>
                  <a:t/>
                </a:r>
                <a:endParaRPr sz="2200">
                  <a:solidFill>
                    <a:srgbClr val="FFFFFF"/>
                  </a:solidFill>
                  <a:latin typeface="Roboto"/>
                  <a:ea typeface="Roboto"/>
                  <a:cs typeface="Roboto"/>
                  <a:sym typeface="Roboto"/>
                </a:endParaRPr>
              </a:p>
              <a:p>
                <a:pPr indent="0" lvl="0" marL="0" rtl="0" algn="ctr">
                  <a:lnSpc>
                    <a:spcPct val="115000"/>
                  </a:lnSpc>
                  <a:spcBef>
                    <a:spcPts val="3200"/>
                  </a:spcBef>
                  <a:spcAft>
                    <a:spcPts val="3200"/>
                  </a:spcAft>
                  <a:buNone/>
                </a:pPr>
                <a:r>
                  <a:t/>
                </a:r>
                <a:endParaRPr sz="2200">
                  <a:solidFill>
                    <a:srgbClr val="FFFFFF"/>
                  </a:solidFill>
                  <a:latin typeface="Roboto"/>
                  <a:ea typeface="Roboto"/>
                  <a:cs typeface="Roboto"/>
                  <a:sym typeface="Roboto"/>
                </a:endParaRPr>
              </a:p>
            </p:txBody>
          </p:sp>
        </p:grpSp>
        <p:grpSp>
          <p:nvGrpSpPr>
            <p:cNvPr id="320" name="Google Shape;320;p7"/>
            <p:cNvGrpSpPr/>
            <p:nvPr/>
          </p:nvGrpSpPr>
          <p:grpSpPr>
            <a:xfrm>
              <a:off x="10973479" y="3220242"/>
              <a:ext cx="4498462" cy="6395680"/>
              <a:chOff x="5485996" y="1146343"/>
              <a:chExt cx="1827900" cy="2399700"/>
            </a:xfrm>
          </p:grpSpPr>
          <p:sp>
            <p:nvSpPr>
              <p:cNvPr id="321" name="Google Shape;321;p7"/>
              <p:cNvSpPr/>
              <p:nvPr/>
            </p:nvSpPr>
            <p:spPr>
              <a:xfrm rot="-5400000">
                <a:off x="5200096" y="1432243"/>
                <a:ext cx="2399700" cy="1827900"/>
              </a:xfrm>
              <a:prstGeom prst="rightArrowCallout">
                <a:avLst>
                  <a:gd fmla="val 9283" name="adj1"/>
                  <a:gd fmla="val 13570" name="adj2"/>
                  <a:gd fmla="val 16082" name="adj3"/>
                  <a:gd fmla="val 81236" name="adj4"/>
                </a:avLst>
              </a:prstGeom>
              <a:solidFill>
                <a:srgbClr val="8C53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2" name="Google Shape;322;p7"/>
              <p:cNvSpPr/>
              <p:nvPr/>
            </p:nvSpPr>
            <p:spPr>
              <a:xfrm flipH="1">
                <a:off x="5574563" y="1686400"/>
                <a:ext cx="1649400" cy="1769700"/>
              </a:xfrm>
              <a:prstGeom prst="snip1Rect">
                <a:avLst>
                  <a:gd fmla="val 0" name="adj"/>
                </a:avLst>
              </a:prstGeom>
              <a:solidFill>
                <a:srgbClr val="4D135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23" name="Google Shape;323;p7"/>
              <p:cNvSpPr txBox="1"/>
              <p:nvPr/>
            </p:nvSpPr>
            <p:spPr>
              <a:xfrm>
                <a:off x="5552563" y="1737117"/>
                <a:ext cx="1649400" cy="17190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US" sz="2000">
                    <a:solidFill>
                      <a:srgbClr val="FFFFFF"/>
                    </a:solidFill>
                    <a:latin typeface="Roboto"/>
                    <a:ea typeface="Roboto"/>
                    <a:cs typeface="Roboto"/>
                    <a:sym typeface="Roboto"/>
                  </a:rPr>
                  <a:t>V stands for the vector, which is indicating that it’s a multivariate model. AR stands for autoregression which looks at the previous values. MA for moving average, and X for the use of exogenous variables. An exogenous variable is a variable that is not affected by other variables in the system.</a:t>
                </a:r>
                <a:endParaRPr sz="2000">
                  <a:solidFill>
                    <a:srgbClr val="FFFFFF"/>
                  </a:solidFill>
                  <a:latin typeface="Roboto"/>
                  <a:ea typeface="Roboto"/>
                  <a:cs typeface="Roboto"/>
                  <a:sym typeface="Roboto"/>
                </a:endParaRPr>
              </a:p>
              <a:p>
                <a:pPr indent="0" lvl="0" marL="0" rtl="0" algn="ctr">
                  <a:lnSpc>
                    <a:spcPct val="115000"/>
                  </a:lnSpc>
                  <a:spcBef>
                    <a:spcPts val="3200"/>
                  </a:spcBef>
                  <a:spcAft>
                    <a:spcPts val="3200"/>
                  </a:spcAft>
                  <a:buNone/>
                </a:pPr>
                <a:r>
                  <a:t/>
                </a:r>
                <a:endParaRPr sz="2000">
                  <a:solidFill>
                    <a:srgbClr val="FFFFFF"/>
                  </a:solidFill>
                  <a:latin typeface="Roboto"/>
                  <a:ea typeface="Roboto"/>
                  <a:cs typeface="Roboto"/>
                  <a:sym typeface="Roboto"/>
                </a:endParaRPr>
              </a:p>
            </p:txBody>
          </p:sp>
        </p:grpSp>
      </p:grpSp>
      <p:sp>
        <p:nvSpPr>
          <p:cNvPr id="324" name="Google Shape;324;p7"/>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328" name="Shape 328"/>
        <p:cNvGrpSpPr/>
        <p:nvPr/>
      </p:nvGrpSpPr>
      <p:grpSpPr>
        <a:xfrm>
          <a:off x="0" y="0"/>
          <a:ext cx="0" cy="0"/>
          <a:chOff x="0" y="0"/>
          <a:chExt cx="0" cy="0"/>
        </a:xfrm>
      </p:grpSpPr>
      <p:sp>
        <p:nvSpPr>
          <p:cNvPr id="329" name="Google Shape;329;g106b1d1317b_2_40"/>
          <p:cNvSpPr txBox="1"/>
          <p:nvPr/>
        </p:nvSpPr>
        <p:spPr>
          <a:xfrm>
            <a:off x="1503825" y="615400"/>
            <a:ext cx="7251000" cy="923400"/>
          </a:xfrm>
          <a:prstGeom prst="rect">
            <a:avLst/>
          </a:prstGeom>
          <a:noFill/>
          <a:ln>
            <a:noFill/>
          </a:ln>
        </p:spPr>
        <p:txBody>
          <a:bodyPr anchorCtr="0" anchor="t" bIns="0" lIns="0" spcFirstLastPara="1" rIns="0" wrap="square" tIns="0">
            <a:spAutoFit/>
          </a:bodyPr>
          <a:lstStyle/>
          <a:p>
            <a:pPr indent="0" lvl="0" marL="0" marR="0" rtl="0" algn="l">
              <a:lnSpc>
                <a:spcPct val="126439"/>
              </a:lnSpc>
              <a:spcBef>
                <a:spcPts val="0"/>
              </a:spcBef>
              <a:spcAft>
                <a:spcPts val="0"/>
              </a:spcAft>
              <a:buNone/>
            </a:pPr>
            <a:r>
              <a:rPr lang="en-US" sz="6000">
                <a:solidFill>
                  <a:schemeClr val="lt1"/>
                </a:solidFill>
                <a:latin typeface="Arial"/>
                <a:ea typeface="Arial"/>
                <a:cs typeface="Arial"/>
                <a:sym typeface="Arial"/>
              </a:rPr>
              <a:t>Quantitative Analysis</a:t>
            </a:r>
            <a:endParaRPr sz="800">
              <a:solidFill>
                <a:schemeClr val="lt1"/>
              </a:solidFill>
            </a:endParaRPr>
          </a:p>
        </p:txBody>
      </p:sp>
      <p:pic>
        <p:nvPicPr>
          <p:cNvPr id="330" name="Google Shape;330;g106b1d1317b_2_40"/>
          <p:cNvPicPr preferRelativeResize="0"/>
          <p:nvPr/>
        </p:nvPicPr>
        <p:blipFill rotWithShape="1">
          <a:blip r:embed="rId3">
            <a:alphaModFix/>
          </a:blip>
          <a:srcRect b="0" l="0" r="0" t="0"/>
          <a:stretch/>
        </p:blipFill>
        <p:spPr>
          <a:xfrm rot="-10094169">
            <a:off x="-2768215" y="5870307"/>
            <a:ext cx="6176662" cy="5906435"/>
          </a:xfrm>
          <a:prstGeom prst="rect">
            <a:avLst/>
          </a:prstGeom>
          <a:noFill/>
          <a:ln>
            <a:noFill/>
          </a:ln>
        </p:spPr>
      </p:pic>
      <p:pic>
        <p:nvPicPr>
          <p:cNvPr id="331" name="Google Shape;331;g106b1d1317b_2_40"/>
          <p:cNvPicPr preferRelativeResize="0"/>
          <p:nvPr/>
        </p:nvPicPr>
        <p:blipFill rotWithShape="1">
          <a:blip r:embed="rId4">
            <a:alphaModFix/>
          </a:blip>
          <a:srcRect b="0" l="0" r="0" t="0"/>
          <a:stretch/>
        </p:blipFill>
        <p:spPr>
          <a:xfrm rot="9440949">
            <a:off x="-1021763" y="3341299"/>
            <a:ext cx="2207917" cy="2092002"/>
          </a:xfrm>
          <a:prstGeom prst="rect">
            <a:avLst/>
          </a:prstGeom>
          <a:noFill/>
          <a:ln>
            <a:noFill/>
          </a:ln>
        </p:spPr>
      </p:pic>
      <p:sp>
        <p:nvSpPr>
          <p:cNvPr id="332" name="Google Shape;332;g106b1d1317b_2_40"/>
          <p:cNvSpPr txBox="1"/>
          <p:nvPr/>
        </p:nvSpPr>
        <p:spPr>
          <a:xfrm>
            <a:off x="14248355" y="167800"/>
            <a:ext cx="3887700" cy="1062000"/>
          </a:xfrm>
          <a:prstGeom prst="rect">
            <a:avLst/>
          </a:prstGeom>
          <a:noFill/>
          <a:ln>
            <a:noFill/>
          </a:ln>
        </p:spPr>
        <p:txBody>
          <a:bodyPr anchorCtr="0" anchor="t" bIns="0" lIns="0" spcFirstLastPara="1" rIns="0" wrap="square" tIns="0">
            <a:spAutoFit/>
          </a:bodyPr>
          <a:lstStyle/>
          <a:p>
            <a:pPr indent="0" lvl="0" marL="0" marR="0" rtl="0" algn="r">
              <a:lnSpc>
                <a:spcPct val="118000"/>
              </a:lnSpc>
              <a:spcBef>
                <a:spcPts val="0"/>
              </a:spcBef>
              <a:spcAft>
                <a:spcPts val="0"/>
              </a:spcAft>
              <a:buNone/>
            </a:pPr>
            <a:r>
              <a:rPr lang="en-US" sz="6900">
                <a:solidFill>
                  <a:schemeClr val="lt1"/>
                </a:solidFill>
                <a:latin typeface="Arial"/>
                <a:ea typeface="Arial"/>
                <a:cs typeface="Arial"/>
                <a:sym typeface="Arial"/>
              </a:rPr>
              <a:t>Analysis</a:t>
            </a:r>
            <a:endParaRPr sz="6900">
              <a:solidFill>
                <a:schemeClr val="lt1"/>
              </a:solidFill>
            </a:endParaRPr>
          </a:p>
        </p:txBody>
      </p:sp>
      <p:sp>
        <p:nvSpPr>
          <p:cNvPr id="333" name="Google Shape;333;g106b1d1317b_2_40"/>
          <p:cNvSpPr txBox="1"/>
          <p:nvPr/>
        </p:nvSpPr>
        <p:spPr>
          <a:xfrm>
            <a:off x="1503825" y="1668600"/>
            <a:ext cx="14269500" cy="3648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US" sz="2500" u="sng">
                <a:solidFill>
                  <a:schemeClr val="lt1"/>
                </a:solidFill>
                <a:latin typeface="Lato"/>
                <a:ea typeface="Lato"/>
                <a:cs typeface="Lato"/>
                <a:sym typeface="Lato"/>
              </a:rPr>
              <a:t>Steps and Prerequisites for VAR: Vector Autoregression:</a:t>
            </a:r>
            <a:endParaRPr b="1" sz="2500" u="sng">
              <a:solidFill>
                <a:schemeClr val="lt1"/>
              </a:solidFill>
              <a:latin typeface="Lato"/>
              <a:ea typeface="Lato"/>
              <a:cs typeface="Lato"/>
              <a:sym typeface="Lato"/>
            </a:endParaRPr>
          </a:p>
          <a:p>
            <a:pPr indent="0" lvl="0" marL="0" rtl="0" algn="l">
              <a:spcBef>
                <a:spcPts val="0"/>
              </a:spcBef>
              <a:spcAft>
                <a:spcPts val="0"/>
              </a:spcAft>
              <a:buNone/>
            </a:pPr>
            <a:r>
              <a:t/>
            </a:r>
            <a:endParaRPr sz="2500" u="sng">
              <a:solidFill>
                <a:schemeClr val="lt1"/>
              </a:solidFill>
              <a:latin typeface="Lato"/>
              <a:ea typeface="Lato"/>
              <a:cs typeface="Lato"/>
              <a:sym typeface="Lato"/>
            </a:endParaRPr>
          </a:p>
          <a:p>
            <a:pPr indent="-387350" lvl="0" marL="457200" rtl="0" algn="l">
              <a:spcBef>
                <a:spcPts val="0"/>
              </a:spcBef>
              <a:spcAft>
                <a:spcPts val="0"/>
              </a:spcAft>
              <a:buClr>
                <a:schemeClr val="lt1"/>
              </a:buClr>
              <a:buSzPts val="2500"/>
              <a:buFont typeface="Lato"/>
              <a:buChar char="●"/>
            </a:pPr>
            <a:r>
              <a:rPr lang="en-US" sz="2500">
                <a:solidFill>
                  <a:schemeClr val="lt1"/>
                </a:solidFill>
              </a:rPr>
              <a:t>The data must have stationarity and should be passed into the model after a cointegration test. </a:t>
            </a:r>
            <a:endParaRPr sz="2500">
              <a:solidFill>
                <a:schemeClr val="lt1"/>
              </a:solidFill>
            </a:endParaRPr>
          </a:p>
          <a:p>
            <a:pPr indent="-387350" lvl="0" marL="457200" rtl="0" algn="l">
              <a:spcBef>
                <a:spcPts val="0"/>
              </a:spcBef>
              <a:spcAft>
                <a:spcPts val="0"/>
              </a:spcAft>
              <a:buClr>
                <a:schemeClr val="lt1"/>
              </a:buClr>
              <a:buSzPts val="2500"/>
              <a:buFont typeface="Lato"/>
              <a:buChar char="●"/>
            </a:pPr>
            <a:r>
              <a:rPr lang="en-US" sz="2500">
                <a:solidFill>
                  <a:schemeClr val="lt1"/>
                </a:solidFill>
              </a:rPr>
              <a:t>We will use Grangers and an Augmented Dickey Fuller Test to check for stationary data.</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Differencing should be used for data that is not stationary </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Using selectorder() method to take a specific best lag</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Use De-Differencing: Invert the transformation to get the real forecast</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Take the RMSE Values to forecast the accuracy of the Model</a:t>
            </a:r>
            <a:endParaRPr sz="2500">
              <a:solidFill>
                <a:schemeClr val="lt1"/>
              </a:solidFill>
            </a:endParaRPr>
          </a:p>
          <a:p>
            <a:pPr indent="0" lvl="0" marL="457200" rtl="0" algn="l">
              <a:spcBef>
                <a:spcPts val="0"/>
              </a:spcBef>
              <a:spcAft>
                <a:spcPts val="0"/>
              </a:spcAft>
              <a:buNone/>
            </a:pPr>
            <a:r>
              <a:t/>
            </a:r>
            <a:endParaRPr sz="2500">
              <a:highlight>
                <a:srgbClr val="FFFFFF"/>
              </a:highlight>
            </a:endParaRPr>
          </a:p>
        </p:txBody>
      </p:sp>
      <p:sp>
        <p:nvSpPr>
          <p:cNvPr id="334" name="Google Shape;334;g106b1d1317b_2_40"/>
          <p:cNvSpPr txBox="1"/>
          <p:nvPr/>
        </p:nvSpPr>
        <p:spPr>
          <a:xfrm>
            <a:off x="2777000" y="5902150"/>
            <a:ext cx="14269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u="sng">
                <a:solidFill>
                  <a:schemeClr val="lt1"/>
                </a:solidFill>
                <a:latin typeface="Lato"/>
                <a:ea typeface="Lato"/>
                <a:cs typeface="Lato"/>
                <a:sym typeface="Lato"/>
              </a:rPr>
              <a:t>Steps and Prerequisites for VARMA with Auto Arima</a:t>
            </a:r>
            <a:endParaRPr b="1" sz="2500" u="sng">
              <a:solidFill>
                <a:schemeClr val="lt1"/>
              </a:solidFill>
              <a:latin typeface="Lato"/>
              <a:ea typeface="Lato"/>
              <a:cs typeface="Lato"/>
              <a:sym typeface="Lato"/>
            </a:endParaRPr>
          </a:p>
          <a:p>
            <a:pPr indent="0" lvl="0" marL="0" rtl="0" algn="l">
              <a:spcBef>
                <a:spcPts val="0"/>
              </a:spcBef>
              <a:spcAft>
                <a:spcPts val="0"/>
              </a:spcAft>
              <a:buNone/>
            </a:pPr>
            <a:r>
              <a:t/>
            </a:r>
            <a:endParaRPr sz="2500">
              <a:solidFill>
                <a:schemeClr val="lt1"/>
              </a:solidFill>
              <a:latin typeface="Lato"/>
              <a:ea typeface="Lato"/>
              <a:cs typeface="Lato"/>
              <a:sym typeface="Lato"/>
            </a:endParaRPr>
          </a:p>
          <a:p>
            <a:pPr indent="-387350" lvl="0" marL="457200" rtl="0" algn="l">
              <a:spcBef>
                <a:spcPts val="0"/>
              </a:spcBef>
              <a:spcAft>
                <a:spcPts val="0"/>
              </a:spcAft>
              <a:buClr>
                <a:schemeClr val="lt1"/>
              </a:buClr>
              <a:buSzPts val="2500"/>
              <a:buFont typeface="Lato"/>
              <a:buChar char="●"/>
            </a:pPr>
            <a:r>
              <a:rPr lang="en-US" sz="2500">
                <a:solidFill>
                  <a:schemeClr val="lt1"/>
                </a:solidFill>
              </a:rPr>
              <a:t>If we are to utilize the VARMA with Auto Arimal model, the process is similar with some changes</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we found some resources that showed that the differencing in Auto-ARIMA might not be perfect.</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Therefore, we continued to use differencing and de-differencing as before. However, we are also using AUTO ARIMA here. Which provides for the best p and q values.</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Run VARMAX with p and q values</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De-Differencing The Results</a:t>
            </a:r>
            <a:endParaRPr sz="2500">
              <a:solidFill>
                <a:schemeClr val="lt1"/>
              </a:solidFill>
            </a:endParaRPr>
          </a:p>
          <a:p>
            <a:pPr indent="-387350" lvl="0" marL="457200" rtl="0" algn="l">
              <a:spcBef>
                <a:spcPts val="0"/>
              </a:spcBef>
              <a:spcAft>
                <a:spcPts val="0"/>
              </a:spcAft>
              <a:buClr>
                <a:schemeClr val="lt1"/>
              </a:buClr>
              <a:buSzPts val="2500"/>
              <a:buChar char="●"/>
            </a:pPr>
            <a:r>
              <a:rPr lang="en-US" sz="2500">
                <a:solidFill>
                  <a:schemeClr val="lt1"/>
                </a:solidFill>
              </a:rPr>
              <a:t>Take the RMSE Values to forecast the accuracy of the Model</a:t>
            </a:r>
            <a:endParaRPr sz="2500">
              <a:solidFill>
                <a:schemeClr val="lt1"/>
              </a:solidFill>
            </a:endParaRPr>
          </a:p>
        </p:txBody>
      </p:sp>
      <p:sp>
        <p:nvSpPr>
          <p:cNvPr id="335" name="Google Shape;335;g106b1d1317b_2_40"/>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106b1d1317b_2_11"/>
          <p:cNvPicPr preferRelativeResize="0"/>
          <p:nvPr/>
        </p:nvPicPr>
        <p:blipFill rotWithShape="1">
          <a:blip r:embed="rId3">
            <a:alphaModFix/>
          </a:blip>
          <a:srcRect b="0" l="0" r="0" t="0"/>
          <a:stretch/>
        </p:blipFill>
        <p:spPr>
          <a:xfrm rot="4494633">
            <a:off x="-2022060" y="8242530"/>
            <a:ext cx="4315503" cy="4088938"/>
          </a:xfrm>
          <a:prstGeom prst="rect">
            <a:avLst/>
          </a:prstGeom>
          <a:noFill/>
          <a:ln>
            <a:noFill/>
          </a:ln>
        </p:spPr>
      </p:pic>
      <p:pic>
        <p:nvPicPr>
          <p:cNvPr id="341" name="Google Shape;341;g106b1d1317b_2_11"/>
          <p:cNvPicPr preferRelativeResize="0"/>
          <p:nvPr/>
        </p:nvPicPr>
        <p:blipFill rotWithShape="1">
          <a:blip r:embed="rId4">
            <a:alphaModFix/>
          </a:blip>
          <a:srcRect b="0" l="0" r="0" t="0"/>
          <a:stretch/>
        </p:blipFill>
        <p:spPr>
          <a:xfrm rot="313119">
            <a:off x="15158389" y="-1579634"/>
            <a:ext cx="5214255" cy="4986133"/>
          </a:xfrm>
          <a:prstGeom prst="rect">
            <a:avLst/>
          </a:prstGeom>
          <a:noFill/>
          <a:ln>
            <a:noFill/>
          </a:ln>
        </p:spPr>
      </p:pic>
      <p:sp>
        <p:nvSpPr>
          <p:cNvPr id="342" name="Google Shape;342;g106b1d1317b_2_11"/>
          <p:cNvSpPr txBox="1"/>
          <p:nvPr/>
        </p:nvSpPr>
        <p:spPr>
          <a:xfrm>
            <a:off x="224752" y="7729"/>
            <a:ext cx="1483800" cy="1023600"/>
          </a:xfrm>
          <a:prstGeom prst="rect">
            <a:avLst/>
          </a:prstGeom>
          <a:noFill/>
          <a:ln>
            <a:noFill/>
          </a:ln>
        </p:spPr>
        <p:txBody>
          <a:bodyPr anchorCtr="0" anchor="t" bIns="0" lIns="0" spcFirstLastPara="1" rIns="0" wrap="square" tIns="0">
            <a:spAutoFit/>
          </a:bodyPr>
          <a:lstStyle/>
          <a:p>
            <a:pPr indent="0" lvl="0" marL="0" marR="0" rtl="0" algn="l">
              <a:lnSpc>
                <a:spcPct val="118019"/>
              </a:lnSpc>
              <a:spcBef>
                <a:spcPts val="0"/>
              </a:spcBef>
              <a:spcAft>
                <a:spcPts val="0"/>
              </a:spcAft>
              <a:buNone/>
            </a:pPr>
            <a:r>
              <a:rPr lang="en-US" sz="6650">
                <a:solidFill>
                  <a:srgbClr val="8A4392"/>
                </a:solidFill>
              </a:rPr>
              <a:t>05</a:t>
            </a:r>
            <a:endParaRPr sz="6650">
              <a:solidFill>
                <a:srgbClr val="8A4392"/>
              </a:solidFill>
            </a:endParaRPr>
          </a:p>
        </p:txBody>
      </p:sp>
      <p:sp>
        <p:nvSpPr>
          <p:cNvPr id="343" name="Google Shape;343;g106b1d1317b_2_11"/>
          <p:cNvSpPr txBox="1"/>
          <p:nvPr/>
        </p:nvSpPr>
        <p:spPr>
          <a:xfrm>
            <a:off x="210898" y="933325"/>
            <a:ext cx="15046500" cy="1062000"/>
          </a:xfrm>
          <a:prstGeom prst="rect">
            <a:avLst/>
          </a:prstGeom>
          <a:noFill/>
          <a:ln>
            <a:noFill/>
          </a:ln>
        </p:spPr>
        <p:txBody>
          <a:bodyPr anchorCtr="0" anchor="t" bIns="0" lIns="0" spcFirstLastPara="1" rIns="0" wrap="square" tIns="0">
            <a:spAutoFit/>
          </a:bodyPr>
          <a:lstStyle/>
          <a:p>
            <a:pPr indent="0" lvl="0" marL="0" marR="0" rtl="0" algn="l">
              <a:lnSpc>
                <a:spcPct val="118019"/>
              </a:lnSpc>
              <a:spcBef>
                <a:spcPts val="0"/>
              </a:spcBef>
              <a:spcAft>
                <a:spcPts val="0"/>
              </a:spcAft>
              <a:buNone/>
            </a:pPr>
            <a:r>
              <a:rPr lang="en-US" sz="6900">
                <a:solidFill>
                  <a:srgbClr val="8A4392"/>
                </a:solidFill>
              </a:rPr>
              <a:t>Multivariate Model Comparison: </a:t>
            </a:r>
            <a:endParaRPr sz="6900">
              <a:solidFill>
                <a:srgbClr val="8A4392"/>
              </a:solidFill>
            </a:endParaRPr>
          </a:p>
        </p:txBody>
      </p:sp>
      <p:pic>
        <p:nvPicPr>
          <p:cNvPr id="344" name="Google Shape;344;g106b1d1317b_2_11"/>
          <p:cNvPicPr preferRelativeResize="0"/>
          <p:nvPr/>
        </p:nvPicPr>
        <p:blipFill>
          <a:blip r:embed="rId5">
            <a:alphaModFix/>
          </a:blip>
          <a:stretch>
            <a:fillRect/>
          </a:stretch>
        </p:blipFill>
        <p:spPr>
          <a:xfrm>
            <a:off x="9502651" y="2842675"/>
            <a:ext cx="6705601" cy="6705601"/>
          </a:xfrm>
          <a:prstGeom prst="rect">
            <a:avLst/>
          </a:prstGeom>
          <a:noFill/>
          <a:ln>
            <a:noFill/>
          </a:ln>
        </p:spPr>
      </p:pic>
      <p:pic>
        <p:nvPicPr>
          <p:cNvPr id="345" name="Google Shape;345;g106b1d1317b_2_11"/>
          <p:cNvPicPr preferRelativeResize="0"/>
          <p:nvPr/>
        </p:nvPicPr>
        <p:blipFill>
          <a:blip r:embed="rId6">
            <a:alphaModFix/>
          </a:blip>
          <a:stretch>
            <a:fillRect/>
          </a:stretch>
        </p:blipFill>
        <p:spPr>
          <a:xfrm>
            <a:off x="2062298" y="2842675"/>
            <a:ext cx="6705599" cy="6705599"/>
          </a:xfrm>
          <a:prstGeom prst="rect">
            <a:avLst/>
          </a:prstGeom>
          <a:noFill/>
          <a:ln>
            <a:noFill/>
          </a:ln>
        </p:spPr>
      </p:pic>
      <p:sp>
        <p:nvSpPr>
          <p:cNvPr id="346" name="Google Shape;346;g106b1d1317b_2_11"/>
          <p:cNvSpPr txBox="1"/>
          <p:nvPr/>
        </p:nvSpPr>
        <p:spPr>
          <a:xfrm>
            <a:off x="4996650" y="2059800"/>
            <a:ext cx="8294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t>Can you guess which output fits which model? </a:t>
            </a:r>
            <a:endParaRPr sz="3100"/>
          </a:p>
        </p:txBody>
      </p:sp>
      <p:pic>
        <p:nvPicPr>
          <p:cNvPr id="347" name="Google Shape;347;g106b1d1317b_2_11"/>
          <p:cNvPicPr preferRelativeResize="0"/>
          <p:nvPr/>
        </p:nvPicPr>
        <p:blipFill>
          <a:blip r:embed="rId7">
            <a:alphaModFix/>
          </a:blip>
          <a:stretch>
            <a:fillRect/>
          </a:stretch>
        </p:blipFill>
        <p:spPr>
          <a:xfrm>
            <a:off x="12997075" y="411925"/>
            <a:ext cx="2014058" cy="1231500"/>
          </a:xfrm>
          <a:prstGeom prst="rect">
            <a:avLst/>
          </a:prstGeom>
          <a:noFill/>
          <a:ln>
            <a:noFill/>
          </a:ln>
        </p:spPr>
      </p:pic>
      <p:sp>
        <p:nvSpPr>
          <p:cNvPr id="348" name="Google Shape;348;g106b1d1317b_2_11"/>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106b1d1317b_2_21"/>
          <p:cNvPicPr preferRelativeResize="0"/>
          <p:nvPr/>
        </p:nvPicPr>
        <p:blipFill rotWithShape="1">
          <a:blip r:embed="rId3">
            <a:alphaModFix/>
          </a:blip>
          <a:srcRect b="0" l="0" r="0" t="0"/>
          <a:stretch/>
        </p:blipFill>
        <p:spPr>
          <a:xfrm rot="4494633">
            <a:off x="-2022060" y="8242530"/>
            <a:ext cx="4315503" cy="4088938"/>
          </a:xfrm>
          <a:prstGeom prst="rect">
            <a:avLst/>
          </a:prstGeom>
          <a:noFill/>
          <a:ln>
            <a:noFill/>
          </a:ln>
        </p:spPr>
      </p:pic>
      <p:pic>
        <p:nvPicPr>
          <p:cNvPr id="354" name="Google Shape;354;g106b1d1317b_2_21"/>
          <p:cNvPicPr preferRelativeResize="0"/>
          <p:nvPr/>
        </p:nvPicPr>
        <p:blipFill rotWithShape="1">
          <a:blip r:embed="rId4">
            <a:alphaModFix/>
          </a:blip>
          <a:srcRect b="0" l="0" r="0" t="0"/>
          <a:stretch/>
        </p:blipFill>
        <p:spPr>
          <a:xfrm rot="313119">
            <a:off x="15158389" y="-1579634"/>
            <a:ext cx="5214255" cy="4986133"/>
          </a:xfrm>
          <a:prstGeom prst="rect">
            <a:avLst/>
          </a:prstGeom>
          <a:noFill/>
          <a:ln>
            <a:noFill/>
          </a:ln>
        </p:spPr>
      </p:pic>
      <p:sp>
        <p:nvSpPr>
          <p:cNvPr id="355" name="Google Shape;355;g106b1d1317b_2_21"/>
          <p:cNvSpPr txBox="1"/>
          <p:nvPr/>
        </p:nvSpPr>
        <p:spPr>
          <a:xfrm>
            <a:off x="210898" y="382438"/>
            <a:ext cx="15046500" cy="1062000"/>
          </a:xfrm>
          <a:prstGeom prst="rect">
            <a:avLst/>
          </a:prstGeom>
          <a:noFill/>
          <a:ln>
            <a:noFill/>
          </a:ln>
        </p:spPr>
        <p:txBody>
          <a:bodyPr anchorCtr="0" anchor="t" bIns="0" lIns="0" spcFirstLastPara="1" rIns="0" wrap="square" tIns="0">
            <a:spAutoFit/>
          </a:bodyPr>
          <a:lstStyle/>
          <a:p>
            <a:pPr indent="0" lvl="0" marL="0" marR="0" rtl="0" algn="l">
              <a:lnSpc>
                <a:spcPct val="118019"/>
              </a:lnSpc>
              <a:spcBef>
                <a:spcPts val="0"/>
              </a:spcBef>
              <a:spcAft>
                <a:spcPts val="0"/>
              </a:spcAft>
              <a:buNone/>
            </a:pPr>
            <a:r>
              <a:rPr lang="en-US" sz="6900">
                <a:solidFill>
                  <a:srgbClr val="8A4392"/>
                </a:solidFill>
              </a:rPr>
              <a:t>Model Comparison: Quiz results</a:t>
            </a:r>
            <a:endParaRPr sz="6900">
              <a:solidFill>
                <a:srgbClr val="8A4392"/>
              </a:solidFill>
            </a:endParaRPr>
          </a:p>
        </p:txBody>
      </p:sp>
      <p:pic>
        <p:nvPicPr>
          <p:cNvPr id="356" name="Google Shape;356;g106b1d1317b_2_21"/>
          <p:cNvPicPr preferRelativeResize="0"/>
          <p:nvPr/>
        </p:nvPicPr>
        <p:blipFill>
          <a:blip r:embed="rId5">
            <a:alphaModFix/>
          </a:blip>
          <a:stretch>
            <a:fillRect/>
          </a:stretch>
        </p:blipFill>
        <p:spPr>
          <a:xfrm>
            <a:off x="10464851" y="2786075"/>
            <a:ext cx="6705601" cy="6705601"/>
          </a:xfrm>
          <a:prstGeom prst="rect">
            <a:avLst/>
          </a:prstGeom>
          <a:noFill/>
          <a:ln>
            <a:noFill/>
          </a:ln>
        </p:spPr>
      </p:pic>
      <p:pic>
        <p:nvPicPr>
          <p:cNvPr id="357" name="Google Shape;357;g106b1d1317b_2_21"/>
          <p:cNvPicPr preferRelativeResize="0"/>
          <p:nvPr/>
        </p:nvPicPr>
        <p:blipFill>
          <a:blip r:embed="rId6">
            <a:alphaModFix/>
          </a:blip>
          <a:stretch>
            <a:fillRect/>
          </a:stretch>
        </p:blipFill>
        <p:spPr>
          <a:xfrm>
            <a:off x="2135298" y="2786075"/>
            <a:ext cx="6705599" cy="6705599"/>
          </a:xfrm>
          <a:prstGeom prst="rect">
            <a:avLst/>
          </a:prstGeom>
          <a:noFill/>
          <a:ln>
            <a:noFill/>
          </a:ln>
        </p:spPr>
      </p:pic>
      <p:sp>
        <p:nvSpPr>
          <p:cNvPr id="358" name="Google Shape;358;g106b1d1317b_2_21"/>
          <p:cNvSpPr txBox="1"/>
          <p:nvPr/>
        </p:nvSpPr>
        <p:spPr>
          <a:xfrm>
            <a:off x="3821750" y="2023475"/>
            <a:ext cx="3069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Lato"/>
                <a:ea typeface="Lato"/>
                <a:cs typeface="Lato"/>
                <a:sym typeface="Lato"/>
              </a:rPr>
              <a:t>VARMA: w Auto ARIMA</a:t>
            </a:r>
            <a:endParaRPr b="1" sz="2100">
              <a:latin typeface="Lato"/>
              <a:ea typeface="Lato"/>
              <a:cs typeface="Lato"/>
              <a:sym typeface="Lato"/>
            </a:endParaRPr>
          </a:p>
        </p:txBody>
      </p:sp>
      <p:sp>
        <p:nvSpPr>
          <p:cNvPr id="359" name="Google Shape;359;g106b1d1317b_2_21"/>
          <p:cNvSpPr txBox="1"/>
          <p:nvPr/>
        </p:nvSpPr>
        <p:spPr>
          <a:xfrm>
            <a:off x="12193750" y="2038925"/>
            <a:ext cx="3247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Lato"/>
                <a:ea typeface="Lato"/>
                <a:cs typeface="Lato"/>
                <a:sym typeface="Lato"/>
              </a:rPr>
              <a:t>VAR: Vector Autoregression</a:t>
            </a:r>
            <a:endParaRPr b="1" sz="1900">
              <a:latin typeface="Lato"/>
              <a:ea typeface="Lato"/>
              <a:cs typeface="Lato"/>
              <a:sym typeface="Lato"/>
            </a:endParaRPr>
          </a:p>
        </p:txBody>
      </p:sp>
      <p:pic>
        <p:nvPicPr>
          <p:cNvPr id="360" name="Google Shape;360;g106b1d1317b_2_21"/>
          <p:cNvPicPr preferRelativeResize="0"/>
          <p:nvPr/>
        </p:nvPicPr>
        <p:blipFill>
          <a:blip r:embed="rId7">
            <a:alphaModFix/>
          </a:blip>
          <a:stretch>
            <a:fillRect/>
          </a:stretch>
        </p:blipFill>
        <p:spPr>
          <a:xfrm>
            <a:off x="210900" y="1397700"/>
            <a:ext cx="2014058" cy="1231500"/>
          </a:xfrm>
          <a:prstGeom prst="rect">
            <a:avLst/>
          </a:prstGeom>
          <a:noFill/>
          <a:ln>
            <a:noFill/>
          </a:ln>
        </p:spPr>
      </p:pic>
      <p:sp>
        <p:nvSpPr>
          <p:cNvPr id="361" name="Google Shape;361;g106b1d1317b_2_21"/>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365" name="Shape 365"/>
        <p:cNvGrpSpPr/>
        <p:nvPr/>
      </p:nvGrpSpPr>
      <p:grpSpPr>
        <a:xfrm>
          <a:off x="0" y="0"/>
          <a:ext cx="0" cy="0"/>
          <a:chOff x="0" y="0"/>
          <a:chExt cx="0" cy="0"/>
        </a:xfrm>
      </p:grpSpPr>
      <p:pic>
        <p:nvPicPr>
          <p:cNvPr id="366" name="Google Shape;366;p11"/>
          <p:cNvPicPr preferRelativeResize="0"/>
          <p:nvPr/>
        </p:nvPicPr>
        <p:blipFill rotWithShape="1">
          <a:blip r:embed="rId3">
            <a:alphaModFix/>
          </a:blip>
          <a:srcRect b="0" l="0" r="0" t="0"/>
          <a:stretch/>
        </p:blipFill>
        <p:spPr>
          <a:xfrm rot="4494633">
            <a:off x="-1201360" y="7605780"/>
            <a:ext cx="4315503" cy="4088938"/>
          </a:xfrm>
          <a:prstGeom prst="rect">
            <a:avLst/>
          </a:prstGeom>
          <a:noFill/>
          <a:ln>
            <a:noFill/>
          </a:ln>
        </p:spPr>
      </p:pic>
      <p:pic>
        <p:nvPicPr>
          <p:cNvPr id="367" name="Google Shape;367;p11"/>
          <p:cNvPicPr preferRelativeResize="0"/>
          <p:nvPr/>
        </p:nvPicPr>
        <p:blipFill rotWithShape="1">
          <a:blip r:embed="rId4">
            <a:alphaModFix/>
          </a:blip>
          <a:srcRect b="0" l="0" r="0" t="0"/>
          <a:stretch/>
        </p:blipFill>
        <p:spPr>
          <a:xfrm rot="313119">
            <a:off x="15158388" y="-1579634"/>
            <a:ext cx="5214256" cy="4986132"/>
          </a:xfrm>
          <a:prstGeom prst="rect">
            <a:avLst/>
          </a:prstGeom>
          <a:noFill/>
          <a:ln>
            <a:noFill/>
          </a:ln>
        </p:spPr>
      </p:pic>
      <p:sp>
        <p:nvSpPr>
          <p:cNvPr id="368" name="Google Shape;368;p11"/>
          <p:cNvSpPr txBox="1"/>
          <p:nvPr/>
        </p:nvSpPr>
        <p:spPr>
          <a:xfrm>
            <a:off x="225050" y="721075"/>
            <a:ext cx="15821100" cy="1062000"/>
          </a:xfrm>
          <a:prstGeom prst="rect">
            <a:avLst/>
          </a:prstGeom>
          <a:noFill/>
          <a:ln>
            <a:noFill/>
          </a:ln>
        </p:spPr>
        <p:txBody>
          <a:bodyPr anchorCtr="0" anchor="t" bIns="0" lIns="0" spcFirstLastPara="1" rIns="0" wrap="square" tIns="0">
            <a:spAutoFit/>
          </a:bodyPr>
          <a:lstStyle/>
          <a:p>
            <a:pPr indent="0" lvl="0" marL="0" marR="0" rtl="0" algn="l">
              <a:lnSpc>
                <a:spcPct val="118019"/>
              </a:lnSpc>
              <a:spcBef>
                <a:spcPts val="0"/>
              </a:spcBef>
              <a:spcAft>
                <a:spcPts val="0"/>
              </a:spcAft>
              <a:buNone/>
            </a:pPr>
            <a:r>
              <a:rPr lang="en-US" sz="6900">
                <a:solidFill>
                  <a:schemeClr val="lt1"/>
                </a:solidFill>
              </a:rPr>
              <a:t>Multivariate Model </a:t>
            </a:r>
            <a:r>
              <a:rPr lang="en-US" sz="6900">
                <a:solidFill>
                  <a:schemeClr val="lt1"/>
                </a:solidFill>
              </a:rPr>
              <a:t>RMSE Comparison</a:t>
            </a:r>
            <a:endParaRPr sz="6900">
              <a:solidFill>
                <a:schemeClr val="lt1"/>
              </a:solidFill>
            </a:endParaRPr>
          </a:p>
        </p:txBody>
      </p:sp>
      <p:pic>
        <p:nvPicPr>
          <p:cNvPr id="369" name="Google Shape;369;p11"/>
          <p:cNvPicPr preferRelativeResize="0"/>
          <p:nvPr/>
        </p:nvPicPr>
        <p:blipFill>
          <a:blip r:embed="rId5">
            <a:alphaModFix/>
          </a:blip>
          <a:stretch>
            <a:fillRect/>
          </a:stretch>
        </p:blipFill>
        <p:spPr>
          <a:xfrm>
            <a:off x="2692331" y="5313750"/>
            <a:ext cx="13843524" cy="4185950"/>
          </a:xfrm>
          <a:prstGeom prst="rect">
            <a:avLst/>
          </a:prstGeom>
          <a:noFill/>
          <a:ln>
            <a:noFill/>
          </a:ln>
        </p:spPr>
      </p:pic>
      <p:sp>
        <p:nvSpPr>
          <p:cNvPr id="370" name="Google Shape;370;p11"/>
          <p:cNvSpPr txBox="1"/>
          <p:nvPr/>
        </p:nvSpPr>
        <p:spPr>
          <a:xfrm>
            <a:off x="636625" y="2064650"/>
            <a:ext cx="17544000" cy="2724300"/>
          </a:xfrm>
          <a:prstGeom prst="rect">
            <a:avLst/>
          </a:prstGeom>
          <a:noFill/>
          <a:ln>
            <a:noFill/>
          </a:ln>
        </p:spPr>
        <p:txBody>
          <a:bodyPr anchorCtr="0" anchor="t" bIns="91425" lIns="91425" spcFirstLastPara="1" rIns="91425" wrap="square" tIns="91425">
            <a:spAutoFit/>
          </a:bodyPr>
          <a:lstStyle/>
          <a:p>
            <a:pPr indent="-403225" lvl="0" marL="457200" rtl="0" algn="l">
              <a:spcBef>
                <a:spcPts val="0"/>
              </a:spcBef>
              <a:spcAft>
                <a:spcPts val="0"/>
              </a:spcAft>
              <a:buClr>
                <a:schemeClr val="lt1"/>
              </a:buClr>
              <a:buSzPts val="2750"/>
              <a:buChar char="●"/>
            </a:pPr>
            <a:r>
              <a:rPr lang="en-US" sz="2750">
                <a:solidFill>
                  <a:schemeClr val="lt1"/>
                </a:solidFill>
              </a:rPr>
              <a:t>We know that if we have a lower Root Mean Square Error (RMSE) value, then we have a better fit in the model</a:t>
            </a:r>
            <a:endParaRPr sz="2750">
              <a:solidFill>
                <a:schemeClr val="lt1"/>
              </a:solidFill>
            </a:endParaRPr>
          </a:p>
          <a:p>
            <a:pPr indent="0" lvl="0" marL="457200" rtl="0" algn="l">
              <a:spcBef>
                <a:spcPts val="0"/>
              </a:spcBef>
              <a:spcAft>
                <a:spcPts val="0"/>
              </a:spcAft>
              <a:buNone/>
            </a:pPr>
            <a:r>
              <a:t/>
            </a:r>
            <a:endParaRPr sz="2750">
              <a:solidFill>
                <a:schemeClr val="lt1"/>
              </a:solidFill>
            </a:endParaRPr>
          </a:p>
          <a:p>
            <a:pPr indent="-403225" lvl="0" marL="457200" rtl="0" algn="l">
              <a:spcBef>
                <a:spcPts val="0"/>
              </a:spcBef>
              <a:spcAft>
                <a:spcPts val="0"/>
              </a:spcAft>
              <a:buClr>
                <a:schemeClr val="lt1"/>
              </a:buClr>
              <a:buSzPts val="2750"/>
              <a:buChar char="●"/>
            </a:pPr>
            <a:r>
              <a:rPr lang="en-US" sz="2750">
                <a:solidFill>
                  <a:schemeClr val="lt1"/>
                </a:solidFill>
              </a:rPr>
              <a:t>Here it is a good measure of how accurately the model will be predicting the Housing Trends in Canada. </a:t>
            </a:r>
            <a:endParaRPr sz="2750">
              <a:solidFill>
                <a:schemeClr val="lt1"/>
              </a:solidFill>
            </a:endParaRPr>
          </a:p>
          <a:p>
            <a:pPr indent="0" lvl="0" marL="457200" rtl="0" algn="l">
              <a:spcBef>
                <a:spcPts val="0"/>
              </a:spcBef>
              <a:spcAft>
                <a:spcPts val="0"/>
              </a:spcAft>
              <a:buNone/>
            </a:pPr>
            <a:r>
              <a:t/>
            </a:r>
            <a:endParaRPr sz="2750">
              <a:solidFill>
                <a:schemeClr val="lt1"/>
              </a:solidFill>
            </a:endParaRPr>
          </a:p>
          <a:p>
            <a:pPr indent="-403225" lvl="0" marL="457200" rtl="0" algn="l">
              <a:spcBef>
                <a:spcPts val="0"/>
              </a:spcBef>
              <a:spcAft>
                <a:spcPts val="0"/>
              </a:spcAft>
              <a:buClr>
                <a:schemeClr val="lt1"/>
              </a:buClr>
              <a:buSzPts val="2750"/>
              <a:buChar char="●"/>
            </a:pPr>
            <a:r>
              <a:rPr lang="en-US" sz="2750">
                <a:solidFill>
                  <a:schemeClr val="lt1"/>
                </a:solidFill>
              </a:rPr>
              <a:t>And thus we can say that it is the most important attributes when evaluating a model.</a:t>
            </a:r>
            <a:endParaRPr sz="3100">
              <a:solidFill>
                <a:schemeClr val="lt1"/>
              </a:solidFill>
              <a:latin typeface="Lato"/>
              <a:ea typeface="Lato"/>
              <a:cs typeface="Lato"/>
              <a:sym typeface="Lato"/>
            </a:endParaRPr>
          </a:p>
        </p:txBody>
      </p:sp>
      <p:sp>
        <p:nvSpPr>
          <p:cNvPr id="371" name="Google Shape;371;p11"/>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g106b1d1317b_0_1"/>
          <p:cNvPicPr preferRelativeResize="0"/>
          <p:nvPr/>
        </p:nvPicPr>
        <p:blipFill rotWithShape="1">
          <a:blip r:embed="rId3">
            <a:alphaModFix/>
          </a:blip>
          <a:srcRect b="0" l="0" r="0" t="0"/>
          <a:stretch/>
        </p:blipFill>
        <p:spPr>
          <a:xfrm rot="4494633">
            <a:off x="-1342860" y="7888780"/>
            <a:ext cx="4315503" cy="4088938"/>
          </a:xfrm>
          <a:prstGeom prst="rect">
            <a:avLst/>
          </a:prstGeom>
          <a:noFill/>
          <a:ln>
            <a:noFill/>
          </a:ln>
        </p:spPr>
      </p:pic>
      <p:pic>
        <p:nvPicPr>
          <p:cNvPr id="377" name="Google Shape;377;g106b1d1317b_0_1"/>
          <p:cNvPicPr preferRelativeResize="0"/>
          <p:nvPr/>
        </p:nvPicPr>
        <p:blipFill rotWithShape="1">
          <a:blip r:embed="rId4">
            <a:alphaModFix/>
          </a:blip>
          <a:srcRect b="0" l="0" r="0" t="0"/>
          <a:stretch/>
        </p:blipFill>
        <p:spPr>
          <a:xfrm rot="313119">
            <a:off x="15158389" y="-1579634"/>
            <a:ext cx="5214255" cy="4986133"/>
          </a:xfrm>
          <a:prstGeom prst="rect">
            <a:avLst/>
          </a:prstGeom>
          <a:noFill/>
          <a:ln>
            <a:noFill/>
          </a:ln>
        </p:spPr>
      </p:pic>
      <p:sp>
        <p:nvSpPr>
          <p:cNvPr id="378" name="Google Shape;378;g106b1d1317b_0_1"/>
          <p:cNvSpPr txBox="1"/>
          <p:nvPr/>
        </p:nvSpPr>
        <p:spPr>
          <a:xfrm>
            <a:off x="140150" y="706925"/>
            <a:ext cx="17886900" cy="1031400"/>
          </a:xfrm>
          <a:prstGeom prst="rect">
            <a:avLst/>
          </a:prstGeom>
          <a:noFill/>
          <a:ln>
            <a:noFill/>
          </a:ln>
        </p:spPr>
        <p:txBody>
          <a:bodyPr anchorCtr="0" anchor="t" bIns="0" lIns="0" spcFirstLastPara="1" rIns="0" wrap="square" tIns="0">
            <a:spAutoFit/>
          </a:bodyPr>
          <a:lstStyle/>
          <a:p>
            <a:pPr indent="0" lvl="0" marL="0" rtl="0" algn="l">
              <a:lnSpc>
                <a:spcPct val="118019"/>
              </a:lnSpc>
              <a:spcBef>
                <a:spcPts val="0"/>
              </a:spcBef>
              <a:spcAft>
                <a:spcPts val="0"/>
              </a:spcAft>
              <a:buNone/>
            </a:pPr>
            <a:r>
              <a:rPr lang="en-US" sz="6700">
                <a:solidFill>
                  <a:srgbClr val="8A4392"/>
                </a:solidFill>
              </a:rPr>
              <a:t>Multivariate Model Comparison: Conclusions</a:t>
            </a:r>
            <a:endParaRPr sz="6700">
              <a:solidFill>
                <a:srgbClr val="8A4392"/>
              </a:solidFill>
            </a:endParaRPr>
          </a:p>
        </p:txBody>
      </p:sp>
      <p:sp>
        <p:nvSpPr>
          <p:cNvPr id="379" name="Google Shape;379;g106b1d1317b_0_1"/>
          <p:cNvSpPr txBox="1"/>
          <p:nvPr/>
        </p:nvSpPr>
        <p:spPr>
          <a:xfrm>
            <a:off x="1819325" y="2146450"/>
            <a:ext cx="15344700" cy="6287700"/>
          </a:xfrm>
          <a:prstGeom prst="rect">
            <a:avLst/>
          </a:prstGeom>
          <a:noFill/>
          <a:ln>
            <a:noFill/>
          </a:ln>
        </p:spPr>
        <p:txBody>
          <a:bodyPr anchorCtr="0" anchor="t" bIns="91425" lIns="91425" spcFirstLastPara="1" rIns="91425" wrap="square" tIns="91425">
            <a:spAutoFit/>
          </a:bodyPr>
          <a:lstStyle/>
          <a:p>
            <a:pPr indent="-422275" lvl="0" marL="457200" rtl="0" algn="l">
              <a:spcBef>
                <a:spcPts val="0"/>
              </a:spcBef>
              <a:spcAft>
                <a:spcPts val="0"/>
              </a:spcAft>
              <a:buSzPts val="3050"/>
              <a:buChar char="●"/>
            </a:pPr>
            <a:r>
              <a:rPr lang="en-US" sz="3050">
                <a:highlight>
                  <a:srgbClr val="FFFFFF"/>
                </a:highlight>
              </a:rPr>
              <a:t>It is very close between the two models. The sum() of VARMAX gives a total of about 11, and VAR about 12.</a:t>
            </a:r>
            <a:endParaRPr sz="3050">
              <a:highlight>
                <a:srgbClr val="FFFFFF"/>
              </a:highlight>
            </a:endParaRPr>
          </a:p>
          <a:p>
            <a:pPr indent="0" lvl="0" marL="457200" rtl="0" algn="l">
              <a:spcBef>
                <a:spcPts val="0"/>
              </a:spcBef>
              <a:spcAft>
                <a:spcPts val="0"/>
              </a:spcAft>
              <a:buNone/>
            </a:pPr>
            <a:r>
              <a:rPr lang="en-US" sz="3050">
                <a:highlight>
                  <a:srgbClr val="FFFFFF"/>
                </a:highlight>
              </a:rPr>
              <a:t> </a:t>
            </a:r>
            <a:endParaRPr sz="3050">
              <a:highlight>
                <a:srgbClr val="FFFFFF"/>
              </a:highlight>
            </a:endParaRPr>
          </a:p>
          <a:p>
            <a:pPr indent="-422275" lvl="0" marL="457200" rtl="0" algn="l">
              <a:spcBef>
                <a:spcPts val="0"/>
              </a:spcBef>
              <a:spcAft>
                <a:spcPts val="0"/>
              </a:spcAft>
              <a:buSzPts val="3050"/>
              <a:buChar char="●"/>
            </a:pPr>
            <a:r>
              <a:rPr lang="en-US" sz="3050">
                <a:highlight>
                  <a:srgbClr val="FFFFFF"/>
                </a:highlight>
              </a:rPr>
              <a:t>Residential Mortgages did not give us a useful RSME in either case, as the differencing did not produce stationary data. </a:t>
            </a:r>
            <a:endParaRPr sz="3050">
              <a:highlight>
                <a:srgbClr val="FFFFFF"/>
              </a:highlight>
            </a:endParaRPr>
          </a:p>
          <a:p>
            <a:pPr indent="0" lvl="0" marL="457200" rtl="0" algn="l">
              <a:spcBef>
                <a:spcPts val="0"/>
              </a:spcBef>
              <a:spcAft>
                <a:spcPts val="0"/>
              </a:spcAft>
              <a:buNone/>
            </a:pPr>
            <a:r>
              <a:t/>
            </a:r>
            <a:endParaRPr sz="3050">
              <a:highlight>
                <a:srgbClr val="FFFFFF"/>
              </a:highlight>
            </a:endParaRPr>
          </a:p>
          <a:p>
            <a:pPr indent="-422275" lvl="0" marL="457200" rtl="0" algn="l">
              <a:spcBef>
                <a:spcPts val="0"/>
              </a:spcBef>
              <a:spcAft>
                <a:spcPts val="0"/>
              </a:spcAft>
              <a:buSzPts val="3050"/>
              <a:buChar char="●"/>
            </a:pPr>
            <a:r>
              <a:rPr lang="en-US" sz="3050">
                <a:highlight>
                  <a:srgbClr val="FFFFFF"/>
                </a:highlight>
              </a:rPr>
              <a:t>Therefore we can compare our two different models on the basis of the other values. </a:t>
            </a:r>
            <a:endParaRPr sz="3050">
              <a:highlight>
                <a:srgbClr val="FFFFFF"/>
              </a:highlight>
            </a:endParaRPr>
          </a:p>
          <a:p>
            <a:pPr indent="0" lvl="0" marL="457200" rtl="0" algn="l">
              <a:spcBef>
                <a:spcPts val="0"/>
              </a:spcBef>
              <a:spcAft>
                <a:spcPts val="0"/>
              </a:spcAft>
              <a:buNone/>
            </a:pPr>
            <a:r>
              <a:t/>
            </a:r>
            <a:endParaRPr sz="3050">
              <a:highlight>
                <a:srgbClr val="FFFFFF"/>
              </a:highlight>
            </a:endParaRPr>
          </a:p>
          <a:p>
            <a:pPr indent="-422275" lvl="0" marL="457200" rtl="0" algn="l">
              <a:spcBef>
                <a:spcPts val="0"/>
              </a:spcBef>
              <a:spcAft>
                <a:spcPts val="0"/>
              </a:spcAft>
              <a:buSzPts val="3050"/>
              <a:buChar char="●"/>
            </a:pPr>
            <a:r>
              <a:rPr lang="en-US" sz="3050">
                <a:highlight>
                  <a:srgbClr val="FFFFFF"/>
                </a:highlight>
              </a:rPr>
              <a:t>Utilizing that framework, the values are slightly better for the VARMAX Auto-ARIMA model, and therefore the VARMAX model can be said to be a better fit. </a:t>
            </a:r>
            <a:endParaRPr sz="3050">
              <a:highlight>
                <a:srgbClr val="FFFFFF"/>
              </a:highlight>
            </a:endParaRPr>
          </a:p>
          <a:p>
            <a:pPr indent="0" lvl="0" marL="457200" rtl="0" algn="l">
              <a:spcBef>
                <a:spcPts val="0"/>
              </a:spcBef>
              <a:spcAft>
                <a:spcPts val="0"/>
              </a:spcAft>
              <a:buNone/>
            </a:pPr>
            <a:r>
              <a:t/>
            </a:r>
            <a:endParaRPr sz="3050">
              <a:highlight>
                <a:srgbClr val="FFFFFF"/>
              </a:highlight>
            </a:endParaRPr>
          </a:p>
          <a:p>
            <a:pPr indent="-422275" lvl="0" marL="457200" rtl="0" algn="l">
              <a:spcBef>
                <a:spcPts val="0"/>
              </a:spcBef>
              <a:spcAft>
                <a:spcPts val="0"/>
              </a:spcAft>
              <a:buSzPts val="3050"/>
              <a:buChar char="●"/>
            </a:pPr>
            <a:r>
              <a:rPr lang="en-US" sz="3050">
                <a:highlight>
                  <a:srgbClr val="FFFFFF"/>
                </a:highlight>
              </a:rPr>
              <a:t>However, it should be noted that these models are statistically very similar in their RMSE values, and therefore the VAR model is not deficient in our analytical toolkit.</a:t>
            </a:r>
            <a:endParaRPr sz="3400">
              <a:latin typeface="Lato"/>
              <a:ea typeface="Lato"/>
              <a:cs typeface="Lato"/>
              <a:sym typeface="Lato"/>
            </a:endParaRPr>
          </a:p>
        </p:txBody>
      </p:sp>
      <p:sp>
        <p:nvSpPr>
          <p:cNvPr id="380" name="Google Shape;380;g106b1d1317b_0_1"/>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g106b1d1317b_6_235"/>
          <p:cNvPicPr preferRelativeResize="0"/>
          <p:nvPr/>
        </p:nvPicPr>
        <p:blipFill rotWithShape="1">
          <a:blip r:embed="rId3">
            <a:alphaModFix/>
          </a:blip>
          <a:srcRect b="0" l="0" r="0" t="0"/>
          <a:stretch/>
        </p:blipFill>
        <p:spPr>
          <a:xfrm rot="-394912">
            <a:off x="15486917" y="7243396"/>
            <a:ext cx="5163361" cy="4892283"/>
          </a:xfrm>
          <a:prstGeom prst="rect">
            <a:avLst/>
          </a:prstGeom>
          <a:noFill/>
          <a:ln>
            <a:noFill/>
          </a:ln>
        </p:spPr>
      </p:pic>
      <p:sp>
        <p:nvSpPr>
          <p:cNvPr id="386" name="Google Shape;386;g106b1d1317b_6_235"/>
          <p:cNvSpPr txBox="1"/>
          <p:nvPr>
            <p:ph idx="12" type="sldNum"/>
          </p:nvPr>
        </p:nvSpPr>
        <p:spPr>
          <a:xfrm>
            <a:off x="253355" y="9295939"/>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g106b1d1317b_6_235"/>
          <p:cNvSpPr txBox="1"/>
          <p:nvPr/>
        </p:nvSpPr>
        <p:spPr>
          <a:xfrm>
            <a:off x="253350" y="155075"/>
            <a:ext cx="16410300" cy="1062000"/>
          </a:xfrm>
          <a:prstGeom prst="rect">
            <a:avLst/>
          </a:prstGeom>
          <a:noFill/>
          <a:ln>
            <a:noFill/>
          </a:ln>
        </p:spPr>
        <p:txBody>
          <a:bodyPr anchorCtr="0" anchor="t" bIns="0" lIns="0" spcFirstLastPara="1" rIns="0" wrap="square" tIns="0">
            <a:spAutoFit/>
          </a:bodyPr>
          <a:lstStyle/>
          <a:p>
            <a:pPr indent="0" lvl="0" marL="0" marR="0" rtl="0" algn="l">
              <a:lnSpc>
                <a:spcPct val="118000"/>
              </a:lnSpc>
              <a:spcBef>
                <a:spcPts val="0"/>
              </a:spcBef>
              <a:spcAft>
                <a:spcPts val="0"/>
              </a:spcAft>
              <a:buNone/>
            </a:pPr>
            <a:r>
              <a:rPr lang="en-US" sz="6900">
                <a:solidFill>
                  <a:srgbClr val="8A4392"/>
                </a:solidFill>
              </a:rPr>
              <a:t>Conclusions / Analytical Outcomes</a:t>
            </a:r>
            <a:endParaRPr sz="6900">
              <a:solidFill>
                <a:srgbClr val="8A4392"/>
              </a:solidFill>
            </a:endParaRPr>
          </a:p>
        </p:txBody>
      </p:sp>
      <p:grpSp>
        <p:nvGrpSpPr>
          <p:cNvPr id="388" name="Google Shape;388;g106b1d1317b_6_235"/>
          <p:cNvGrpSpPr/>
          <p:nvPr/>
        </p:nvGrpSpPr>
        <p:grpSpPr>
          <a:xfrm>
            <a:off x="1394575" y="1659630"/>
            <a:ext cx="15714893" cy="8066339"/>
            <a:chOff x="1470724" y="1659539"/>
            <a:chExt cx="15346575" cy="7636410"/>
          </a:xfrm>
        </p:grpSpPr>
        <p:sp>
          <p:nvSpPr>
            <p:cNvPr id="389" name="Google Shape;389;g106b1d1317b_6_235"/>
            <p:cNvSpPr/>
            <p:nvPr/>
          </p:nvSpPr>
          <p:spPr>
            <a:xfrm>
              <a:off x="5681301" y="6780764"/>
              <a:ext cx="11135998" cy="2515184"/>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0" name="Google Shape;390;g106b1d1317b_6_235"/>
            <p:cNvSpPr/>
            <p:nvPr/>
          </p:nvSpPr>
          <p:spPr>
            <a:xfrm flipH="1">
              <a:off x="1470724" y="6780790"/>
              <a:ext cx="3906900" cy="2511600"/>
            </a:xfrm>
            <a:prstGeom prst="rect">
              <a:avLst/>
            </a:prstGeom>
            <a:solidFill>
              <a:srgbClr val="701C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1" name="Google Shape;391;g106b1d1317b_6_235"/>
            <p:cNvSpPr/>
            <p:nvPr/>
          </p:nvSpPr>
          <p:spPr>
            <a:xfrm rot="-5400000">
              <a:off x="3475996" y="6534996"/>
              <a:ext cx="2514613" cy="3006145"/>
            </a:xfrm>
            <a:prstGeom prst="flowChartOffpageConnector">
              <a:avLst/>
            </a:prstGeom>
            <a:solidFill>
              <a:srgbClr val="701C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2" name="Google Shape;392;g106b1d1317b_6_235"/>
            <p:cNvSpPr/>
            <p:nvPr/>
          </p:nvSpPr>
          <p:spPr>
            <a:xfrm>
              <a:off x="1596931" y="7083221"/>
              <a:ext cx="4110900" cy="1938300"/>
            </a:xfrm>
            <a:prstGeom prst="rect">
              <a:avLst/>
            </a:prstGeom>
            <a:noFill/>
            <a:ln>
              <a:noFill/>
            </a:ln>
          </p:spPr>
          <p:txBody>
            <a:bodyPr anchorCtr="0" anchor="ctr" bIns="182850" lIns="182850" spcFirstLastPara="1" rIns="182850" wrap="square" tIns="182850">
              <a:noAutofit/>
            </a:bodyPr>
            <a:lstStyle/>
            <a:p>
              <a:pPr indent="0" lvl="0" marL="0" rtl="0" algn="just">
                <a:spcBef>
                  <a:spcPts val="0"/>
                </a:spcBef>
                <a:spcAft>
                  <a:spcPts val="0"/>
                </a:spcAft>
                <a:buNone/>
              </a:pPr>
              <a:r>
                <a:rPr b="1" lang="en-US" sz="2700" u="sng">
                  <a:solidFill>
                    <a:schemeClr val="lt1"/>
                  </a:solidFill>
                  <a:latin typeface="Lato"/>
                  <a:ea typeface="Lato"/>
                  <a:cs typeface="Lato"/>
                  <a:sym typeface="Lato"/>
                </a:rPr>
                <a:t>Overall Conclusion</a:t>
              </a:r>
              <a:endParaRPr sz="2000">
                <a:solidFill>
                  <a:srgbClr val="FFFFFF"/>
                </a:solidFill>
                <a:latin typeface="Roboto"/>
                <a:ea typeface="Roboto"/>
                <a:cs typeface="Roboto"/>
                <a:sym typeface="Roboto"/>
              </a:endParaRPr>
            </a:p>
          </p:txBody>
        </p:sp>
        <p:sp>
          <p:nvSpPr>
            <p:cNvPr id="393" name="Google Shape;393;g106b1d1317b_6_235"/>
            <p:cNvSpPr/>
            <p:nvPr/>
          </p:nvSpPr>
          <p:spPr>
            <a:xfrm>
              <a:off x="6136099" y="6785379"/>
              <a:ext cx="10122000" cy="2510400"/>
            </a:xfrm>
            <a:prstGeom prst="rect">
              <a:avLst/>
            </a:prstGeom>
            <a:noFill/>
            <a:ln>
              <a:noFill/>
            </a:ln>
          </p:spPr>
          <p:txBody>
            <a:bodyPr anchorCtr="0" anchor="ctr" bIns="182850" lIns="182850" spcFirstLastPara="1" rIns="182850" wrap="square" tIns="182850">
              <a:noAutofit/>
            </a:bodyPr>
            <a:lstStyle/>
            <a:p>
              <a:pPr indent="-558800" lvl="0" marL="914400" rtl="0" algn="just">
                <a:spcBef>
                  <a:spcPts val="0"/>
                </a:spcBef>
                <a:spcAft>
                  <a:spcPts val="0"/>
                </a:spcAft>
                <a:buClr>
                  <a:schemeClr val="dk2"/>
                </a:buClr>
                <a:buSzPts val="1600"/>
                <a:buFont typeface="Roboto"/>
                <a:buChar char="●"/>
              </a:pPr>
              <a:r>
                <a:rPr lang="en-US" sz="2700">
                  <a:solidFill>
                    <a:schemeClr val="dk2"/>
                  </a:solidFill>
                  <a:latin typeface="Lato"/>
                  <a:ea typeface="Lato"/>
                  <a:cs typeface="Lato"/>
                  <a:sym typeface="Lato"/>
                </a:rPr>
                <a:t>We conclude that from both pipelines, there is a an imminent change coming which would align with the downturn that was in our hypothesis. </a:t>
              </a:r>
              <a:endParaRPr sz="1600">
                <a:solidFill>
                  <a:schemeClr val="dk2"/>
                </a:solidFill>
                <a:latin typeface="Roboto"/>
                <a:ea typeface="Roboto"/>
                <a:cs typeface="Roboto"/>
                <a:sym typeface="Roboto"/>
              </a:endParaRPr>
            </a:p>
          </p:txBody>
        </p:sp>
        <p:sp>
          <p:nvSpPr>
            <p:cNvPr id="394" name="Google Shape;394;g106b1d1317b_6_235"/>
            <p:cNvSpPr/>
            <p:nvPr/>
          </p:nvSpPr>
          <p:spPr>
            <a:xfrm>
              <a:off x="5681301" y="4220169"/>
              <a:ext cx="11135998" cy="2515184"/>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5" name="Google Shape;395;g106b1d1317b_6_235"/>
            <p:cNvSpPr/>
            <p:nvPr/>
          </p:nvSpPr>
          <p:spPr>
            <a:xfrm flipH="1">
              <a:off x="1470724" y="4220202"/>
              <a:ext cx="3906900" cy="2511600"/>
            </a:xfrm>
            <a:prstGeom prst="rect">
              <a:avLst/>
            </a:prstGeom>
            <a:solidFill>
              <a:srgbClr val="701C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6" name="Google Shape;396;g106b1d1317b_6_235"/>
            <p:cNvSpPr/>
            <p:nvPr/>
          </p:nvSpPr>
          <p:spPr>
            <a:xfrm rot="-5400000">
              <a:off x="3475996" y="3974408"/>
              <a:ext cx="2514613" cy="3006145"/>
            </a:xfrm>
            <a:prstGeom prst="flowChartOffpageConnector">
              <a:avLst/>
            </a:prstGeom>
            <a:solidFill>
              <a:srgbClr val="701C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97" name="Google Shape;397;g106b1d1317b_6_235"/>
            <p:cNvSpPr/>
            <p:nvPr/>
          </p:nvSpPr>
          <p:spPr>
            <a:xfrm>
              <a:off x="1596931" y="4522633"/>
              <a:ext cx="4110900" cy="1938300"/>
            </a:xfrm>
            <a:prstGeom prst="rect">
              <a:avLst/>
            </a:prstGeom>
            <a:noFill/>
            <a:ln>
              <a:noFill/>
            </a:ln>
          </p:spPr>
          <p:txBody>
            <a:bodyPr anchorCtr="0" anchor="ctr" bIns="182850" lIns="182850" spcFirstLastPara="1" rIns="182850" wrap="square" tIns="182850">
              <a:noAutofit/>
            </a:bodyPr>
            <a:lstStyle/>
            <a:p>
              <a:pPr indent="0" lvl="0" marL="0" rtl="0" algn="just">
                <a:spcBef>
                  <a:spcPts val="0"/>
                </a:spcBef>
                <a:spcAft>
                  <a:spcPts val="0"/>
                </a:spcAft>
                <a:buNone/>
              </a:pPr>
              <a:r>
                <a:rPr b="1" lang="en-US" sz="2700" u="sng">
                  <a:solidFill>
                    <a:schemeClr val="lt1"/>
                  </a:solidFill>
                  <a:latin typeface="Lato"/>
                  <a:ea typeface="Lato"/>
                  <a:cs typeface="Lato"/>
                  <a:sym typeface="Lato"/>
                </a:rPr>
                <a:t>Qualitative Conclusion</a:t>
              </a:r>
              <a:endParaRPr sz="2000">
                <a:solidFill>
                  <a:srgbClr val="FFFFFF"/>
                </a:solidFill>
                <a:latin typeface="Roboto"/>
                <a:ea typeface="Roboto"/>
                <a:cs typeface="Roboto"/>
                <a:sym typeface="Roboto"/>
              </a:endParaRPr>
            </a:p>
          </p:txBody>
        </p:sp>
        <p:sp>
          <p:nvSpPr>
            <p:cNvPr id="398" name="Google Shape;398;g106b1d1317b_6_235"/>
            <p:cNvSpPr/>
            <p:nvPr/>
          </p:nvSpPr>
          <p:spPr>
            <a:xfrm>
              <a:off x="6136099" y="4224783"/>
              <a:ext cx="10122000" cy="2510400"/>
            </a:xfrm>
            <a:prstGeom prst="rect">
              <a:avLst/>
            </a:prstGeom>
            <a:noFill/>
            <a:ln>
              <a:noFill/>
            </a:ln>
          </p:spPr>
          <p:txBody>
            <a:bodyPr anchorCtr="0" anchor="ctr" bIns="182850" lIns="182850" spcFirstLastPara="1" rIns="182850" wrap="square" tIns="182850">
              <a:noAutofit/>
            </a:bodyPr>
            <a:lstStyle/>
            <a:p>
              <a:pPr indent="-527050" lvl="0" marL="914400" rtl="0" algn="l">
                <a:spcBef>
                  <a:spcPts val="0"/>
                </a:spcBef>
                <a:spcAft>
                  <a:spcPts val="0"/>
                </a:spcAft>
                <a:buClr>
                  <a:schemeClr val="dk2"/>
                </a:buClr>
                <a:buSzPts val="1100"/>
                <a:buFont typeface="Roboto"/>
                <a:buChar char="●"/>
              </a:pPr>
              <a:r>
                <a:rPr lang="en-US" sz="2200">
                  <a:solidFill>
                    <a:schemeClr val="dk2"/>
                  </a:solidFill>
                  <a:latin typeface="Lato"/>
                  <a:ea typeface="Lato"/>
                  <a:cs typeface="Lato"/>
                  <a:sym typeface="Lato"/>
                </a:rPr>
                <a:t>The Negative sentiment articles in the canadian press rose significantly during the last period corroborating our quantitative results of a an imminent change in the actual trends, there is a significant worry about the change in the Canadian Housing Market especially with the retraction of the low interest rates introduced during Covid by Bank of Canada making mortgages higher and driving the loans rates to a newer high.</a:t>
              </a:r>
              <a:endParaRPr sz="1100">
                <a:solidFill>
                  <a:schemeClr val="dk2"/>
                </a:solidFill>
                <a:latin typeface="Roboto"/>
                <a:ea typeface="Roboto"/>
                <a:cs typeface="Roboto"/>
                <a:sym typeface="Roboto"/>
              </a:endParaRPr>
            </a:p>
          </p:txBody>
        </p:sp>
        <p:sp>
          <p:nvSpPr>
            <p:cNvPr id="399" name="Google Shape;399;g106b1d1317b_6_235"/>
            <p:cNvSpPr/>
            <p:nvPr/>
          </p:nvSpPr>
          <p:spPr>
            <a:xfrm>
              <a:off x="5681301" y="1659539"/>
              <a:ext cx="11135998" cy="2515184"/>
            </a:xfrm>
            <a:prstGeom prst="rect">
              <a:avLst/>
            </a:prstGeom>
            <a:solidFill>
              <a:srgbClr val="EEEEE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0" name="Google Shape;400;g106b1d1317b_6_235"/>
            <p:cNvSpPr/>
            <p:nvPr/>
          </p:nvSpPr>
          <p:spPr>
            <a:xfrm flipH="1">
              <a:off x="1470724" y="1659578"/>
              <a:ext cx="3906900" cy="2511600"/>
            </a:xfrm>
            <a:prstGeom prst="rect">
              <a:avLst/>
            </a:prstGeom>
            <a:solidFill>
              <a:srgbClr val="701C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1" name="Google Shape;401;g106b1d1317b_6_235"/>
            <p:cNvSpPr/>
            <p:nvPr/>
          </p:nvSpPr>
          <p:spPr>
            <a:xfrm rot="-5400000">
              <a:off x="3475996" y="1413784"/>
              <a:ext cx="2514613" cy="3006145"/>
            </a:xfrm>
            <a:prstGeom prst="flowChartOffpageConnector">
              <a:avLst/>
            </a:prstGeom>
            <a:solidFill>
              <a:srgbClr val="701C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402" name="Google Shape;402;g106b1d1317b_6_235"/>
            <p:cNvSpPr/>
            <p:nvPr/>
          </p:nvSpPr>
          <p:spPr>
            <a:xfrm>
              <a:off x="1596931" y="1962009"/>
              <a:ext cx="4110900" cy="1938300"/>
            </a:xfrm>
            <a:prstGeom prst="rect">
              <a:avLst/>
            </a:prstGeom>
            <a:noFill/>
            <a:ln>
              <a:noFill/>
            </a:ln>
          </p:spPr>
          <p:txBody>
            <a:bodyPr anchorCtr="0" anchor="ctr" bIns="182850" lIns="182850" spcFirstLastPara="1" rIns="182850" wrap="square" tIns="182850">
              <a:noAutofit/>
            </a:bodyPr>
            <a:lstStyle/>
            <a:p>
              <a:pPr indent="0" lvl="0" marL="0" rtl="0" algn="just">
                <a:spcBef>
                  <a:spcPts val="0"/>
                </a:spcBef>
                <a:spcAft>
                  <a:spcPts val="0"/>
                </a:spcAft>
                <a:buNone/>
              </a:pPr>
              <a:r>
                <a:rPr b="1" lang="en-US" sz="2700" u="sng">
                  <a:solidFill>
                    <a:schemeClr val="lt1"/>
                  </a:solidFill>
                  <a:latin typeface="Lato"/>
                  <a:ea typeface="Lato"/>
                  <a:cs typeface="Lato"/>
                  <a:sym typeface="Lato"/>
                </a:rPr>
                <a:t>Quantitative Conclusion</a:t>
              </a:r>
              <a:endParaRPr sz="2000">
                <a:solidFill>
                  <a:srgbClr val="FFFFFF"/>
                </a:solidFill>
                <a:latin typeface="Roboto"/>
                <a:ea typeface="Roboto"/>
                <a:cs typeface="Roboto"/>
                <a:sym typeface="Roboto"/>
              </a:endParaRPr>
            </a:p>
          </p:txBody>
        </p:sp>
        <p:sp>
          <p:nvSpPr>
            <p:cNvPr id="403" name="Google Shape;403;g106b1d1317b_6_235"/>
            <p:cNvSpPr/>
            <p:nvPr/>
          </p:nvSpPr>
          <p:spPr>
            <a:xfrm>
              <a:off x="6136099" y="1664150"/>
              <a:ext cx="10122000" cy="2510400"/>
            </a:xfrm>
            <a:prstGeom prst="rect">
              <a:avLst/>
            </a:prstGeom>
            <a:noFill/>
            <a:ln>
              <a:noFill/>
            </a:ln>
          </p:spPr>
          <p:txBody>
            <a:bodyPr anchorCtr="0" anchor="ctr" bIns="182850" lIns="182850" spcFirstLastPara="1" rIns="182850" wrap="square" tIns="182850">
              <a:noAutofit/>
            </a:bodyPr>
            <a:lstStyle/>
            <a:p>
              <a:pPr indent="-539750" lvl="0" marL="914400" rtl="0" algn="just">
                <a:spcBef>
                  <a:spcPts val="0"/>
                </a:spcBef>
                <a:spcAft>
                  <a:spcPts val="0"/>
                </a:spcAft>
                <a:buClr>
                  <a:schemeClr val="dk2"/>
                </a:buClr>
                <a:buSzPts val="1300"/>
                <a:buFont typeface="Roboto"/>
                <a:buChar char="●"/>
              </a:pPr>
              <a:r>
                <a:rPr lang="en-US" sz="2400">
                  <a:solidFill>
                    <a:schemeClr val="dk2"/>
                  </a:solidFill>
                  <a:latin typeface="Lato"/>
                  <a:ea typeface="Lato"/>
                  <a:cs typeface="Lato"/>
                  <a:sym typeface="Lato"/>
                </a:rPr>
                <a:t>The quantitative conclusion is that the current large trends will continue with some peaks and valleys. In short, since the Housing Affordability Index predicted to go up- this means that it will be more difficult for Canadians to afford a home. Both VAR and VARMAX models support this conclusion.</a:t>
              </a:r>
              <a:endParaRPr sz="1300">
                <a:solidFill>
                  <a:schemeClr val="dk2"/>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98"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b="1160" l="0" r="379" t="0"/>
          <a:stretch/>
        </p:blipFill>
        <p:spPr>
          <a:xfrm rot="1298824">
            <a:off x="12555249" y="4939834"/>
            <a:ext cx="6575294" cy="7268784"/>
          </a:xfrm>
          <a:prstGeom prst="rect">
            <a:avLst/>
          </a:prstGeom>
          <a:noFill/>
          <a:ln>
            <a:noFill/>
          </a:ln>
        </p:spPr>
      </p:pic>
      <p:pic>
        <p:nvPicPr>
          <p:cNvPr id="100" name="Google Shape;100;p2"/>
          <p:cNvPicPr preferRelativeResize="0"/>
          <p:nvPr/>
        </p:nvPicPr>
        <p:blipFill rotWithShape="1">
          <a:blip r:embed="rId4">
            <a:alphaModFix/>
          </a:blip>
          <a:srcRect b="0" l="0" r="0" t="0"/>
          <a:stretch/>
        </p:blipFill>
        <p:spPr>
          <a:xfrm rot="-2715964">
            <a:off x="8597713" y="7771526"/>
            <a:ext cx="1844500" cy="1747664"/>
          </a:xfrm>
          <a:prstGeom prst="rect">
            <a:avLst/>
          </a:prstGeom>
          <a:noFill/>
          <a:ln>
            <a:noFill/>
          </a:ln>
        </p:spPr>
      </p:pic>
      <p:pic>
        <p:nvPicPr>
          <p:cNvPr id="101" name="Google Shape;101;p2"/>
          <p:cNvPicPr preferRelativeResize="0"/>
          <p:nvPr/>
        </p:nvPicPr>
        <p:blipFill rotWithShape="1">
          <a:blip r:embed="rId5">
            <a:alphaModFix/>
          </a:blip>
          <a:srcRect b="0" l="0" r="0" t="0"/>
          <a:stretch/>
        </p:blipFill>
        <p:spPr>
          <a:xfrm rot="-3378125">
            <a:off x="12070219" y="-1362141"/>
            <a:ext cx="4943405" cy="5723190"/>
          </a:xfrm>
          <a:prstGeom prst="rect">
            <a:avLst/>
          </a:prstGeom>
          <a:noFill/>
          <a:ln>
            <a:noFill/>
          </a:ln>
        </p:spPr>
      </p:pic>
      <p:grpSp>
        <p:nvGrpSpPr>
          <p:cNvPr id="102" name="Google Shape;102;p2"/>
          <p:cNvGrpSpPr/>
          <p:nvPr/>
        </p:nvGrpSpPr>
        <p:grpSpPr>
          <a:xfrm>
            <a:off x="762000" y="435042"/>
            <a:ext cx="13657725" cy="4996748"/>
            <a:chOff x="0" y="526809"/>
            <a:chExt cx="18210300" cy="5050281"/>
          </a:xfrm>
        </p:grpSpPr>
        <p:sp>
          <p:nvSpPr>
            <p:cNvPr id="103" name="Google Shape;103;p2"/>
            <p:cNvSpPr txBox="1"/>
            <p:nvPr/>
          </p:nvSpPr>
          <p:spPr>
            <a:xfrm>
              <a:off x="0" y="526809"/>
              <a:ext cx="11912700" cy="1073400"/>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None/>
              </a:pPr>
              <a:r>
                <a:rPr lang="en-US" sz="6900">
                  <a:solidFill>
                    <a:srgbClr val="FFFFFF"/>
                  </a:solidFill>
                  <a:latin typeface="Arial"/>
                  <a:ea typeface="Arial"/>
                  <a:cs typeface="Arial"/>
                  <a:sym typeface="Arial"/>
                </a:rPr>
                <a:t>Hypothesis</a:t>
              </a:r>
              <a:endParaRPr sz="6900"/>
            </a:p>
          </p:txBody>
        </p:sp>
        <p:sp>
          <p:nvSpPr>
            <p:cNvPr id="104" name="Google Shape;104;p2"/>
            <p:cNvSpPr txBox="1"/>
            <p:nvPr/>
          </p:nvSpPr>
          <p:spPr>
            <a:xfrm>
              <a:off x="0" y="1703190"/>
              <a:ext cx="18210300" cy="3873900"/>
            </a:xfrm>
            <a:prstGeom prst="rect">
              <a:avLst/>
            </a:prstGeom>
            <a:noFill/>
            <a:ln>
              <a:noFill/>
            </a:ln>
          </p:spPr>
          <p:txBody>
            <a:bodyPr anchorCtr="0" anchor="t" bIns="0" lIns="0" spcFirstLastPara="1" rIns="0" wrap="square" tIns="0">
              <a:spAutoFit/>
            </a:bodyPr>
            <a:lstStyle/>
            <a:p>
              <a:pPr indent="-425450" lvl="0" marL="457200" marR="0" rtl="0" algn="just">
                <a:lnSpc>
                  <a:spcPct val="89250"/>
                </a:lnSpc>
                <a:spcBef>
                  <a:spcPts val="0"/>
                </a:spcBef>
                <a:spcAft>
                  <a:spcPts val="0"/>
                </a:spcAft>
                <a:buClr>
                  <a:schemeClr val="lt1"/>
                </a:buClr>
                <a:buSzPts val="3100"/>
                <a:buFont typeface="Arial"/>
                <a:buChar char="●"/>
              </a:pPr>
              <a:r>
                <a:rPr b="0" i="0" lang="en-US" sz="3100" u="none" strike="noStrike">
                  <a:solidFill>
                    <a:schemeClr val="lt1"/>
                  </a:solidFill>
                  <a:latin typeface="Arial"/>
                  <a:ea typeface="Arial"/>
                  <a:cs typeface="Arial"/>
                  <a:sym typeface="Arial"/>
                </a:rPr>
                <a:t>We have seen issues in the housing market such as the financial crisis of 2008 that impacted the American economy for some years.</a:t>
              </a:r>
              <a:endParaRPr sz="3100">
                <a:solidFill>
                  <a:schemeClr val="lt1"/>
                </a:solidFill>
              </a:endParaRPr>
            </a:p>
            <a:p>
              <a:pPr indent="0" lvl="0" marL="457200" marR="0" rtl="0" algn="just">
                <a:lnSpc>
                  <a:spcPct val="89250"/>
                </a:lnSpc>
                <a:spcBef>
                  <a:spcPts val="0"/>
                </a:spcBef>
                <a:spcAft>
                  <a:spcPts val="0"/>
                </a:spcAft>
                <a:buNone/>
              </a:pPr>
              <a:r>
                <a:t/>
              </a:r>
              <a:endParaRPr sz="3100">
                <a:solidFill>
                  <a:schemeClr val="lt1"/>
                </a:solidFill>
              </a:endParaRPr>
            </a:p>
            <a:p>
              <a:pPr indent="-425450" lvl="0" marL="457200" marR="0" rtl="0" algn="just">
                <a:lnSpc>
                  <a:spcPct val="89250"/>
                </a:lnSpc>
                <a:spcBef>
                  <a:spcPts val="0"/>
                </a:spcBef>
                <a:spcAft>
                  <a:spcPts val="0"/>
                </a:spcAft>
                <a:buClr>
                  <a:schemeClr val="lt1"/>
                </a:buClr>
                <a:buSzPts val="3100"/>
                <a:buFont typeface="Arial"/>
                <a:buChar char="●"/>
              </a:pPr>
              <a:r>
                <a:rPr b="0" i="0" lang="en-US" sz="3100" u="none" strike="noStrike">
                  <a:solidFill>
                    <a:schemeClr val="lt1"/>
                  </a:solidFill>
                  <a:latin typeface="Arial"/>
                  <a:ea typeface="Arial"/>
                  <a:cs typeface="Arial"/>
                  <a:sym typeface="Arial"/>
                </a:rPr>
                <a:t>Our analysis will look at the long-term trends in the Canadian housing market to give us some indication of the future trends, such as a similar crash.</a:t>
              </a:r>
              <a:endParaRPr b="0" i="0" sz="3100" u="none" strike="noStrike">
                <a:solidFill>
                  <a:schemeClr val="lt1"/>
                </a:solidFill>
                <a:latin typeface="Arial"/>
                <a:ea typeface="Arial"/>
                <a:cs typeface="Arial"/>
                <a:sym typeface="Arial"/>
              </a:endParaRPr>
            </a:p>
            <a:p>
              <a:pPr indent="0" lvl="0" marL="457200" marR="0" rtl="0" algn="just">
                <a:lnSpc>
                  <a:spcPct val="89250"/>
                </a:lnSpc>
                <a:spcBef>
                  <a:spcPts val="0"/>
                </a:spcBef>
                <a:spcAft>
                  <a:spcPts val="0"/>
                </a:spcAft>
                <a:buNone/>
              </a:pPr>
              <a:r>
                <a:rPr b="0" i="0" lang="en-US" sz="3100" u="none" strike="noStrike">
                  <a:solidFill>
                    <a:schemeClr val="lt1"/>
                  </a:solidFill>
                  <a:latin typeface="Arial"/>
                  <a:ea typeface="Arial"/>
                  <a:cs typeface="Arial"/>
                  <a:sym typeface="Arial"/>
                </a:rPr>
                <a:t> </a:t>
              </a:r>
              <a:endParaRPr b="0" i="0" sz="3100" u="none" strike="noStrike">
                <a:solidFill>
                  <a:schemeClr val="lt1"/>
                </a:solidFill>
                <a:latin typeface="Arial"/>
                <a:ea typeface="Arial"/>
                <a:cs typeface="Arial"/>
                <a:sym typeface="Arial"/>
              </a:endParaRPr>
            </a:p>
            <a:p>
              <a:pPr indent="-425450" lvl="0" marL="457200" marR="0" rtl="0" algn="just">
                <a:lnSpc>
                  <a:spcPct val="89250"/>
                </a:lnSpc>
                <a:spcBef>
                  <a:spcPts val="0"/>
                </a:spcBef>
                <a:spcAft>
                  <a:spcPts val="0"/>
                </a:spcAft>
                <a:buClr>
                  <a:schemeClr val="lt1"/>
                </a:buClr>
                <a:buSzPts val="3100"/>
                <a:buFont typeface="Arial"/>
                <a:buChar char="●"/>
              </a:pPr>
              <a:r>
                <a:rPr b="0" i="0" lang="en-US" sz="3100" u="none" strike="noStrike">
                  <a:solidFill>
                    <a:schemeClr val="lt1"/>
                  </a:solidFill>
                  <a:latin typeface="Arial"/>
                  <a:ea typeface="Arial"/>
                  <a:cs typeface="Arial"/>
                  <a:sym typeface="Arial"/>
                </a:rPr>
                <a:t>We will take both qualitative and quantitative data in order to make a conclusion for the future. </a:t>
              </a:r>
              <a:endParaRPr sz="3100">
                <a:solidFill>
                  <a:schemeClr val="lt1"/>
                </a:solidFill>
              </a:endParaRPr>
            </a:p>
          </p:txBody>
        </p:sp>
      </p:grpSp>
      <p:pic>
        <p:nvPicPr>
          <p:cNvPr id="105" name="Google Shape;105;p2"/>
          <p:cNvPicPr preferRelativeResize="0"/>
          <p:nvPr/>
        </p:nvPicPr>
        <p:blipFill>
          <a:blip r:embed="rId6">
            <a:alphaModFix/>
          </a:blip>
          <a:stretch>
            <a:fillRect/>
          </a:stretch>
        </p:blipFill>
        <p:spPr>
          <a:xfrm>
            <a:off x="1604925" y="6122458"/>
            <a:ext cx="4724401" cy="3717922"/>
          </a:xfrm>
          <a:prstGeom prst="rect">
            <a:avLst/>
          </a:prstGeom>
          <a:noFill/>
          <a:ln>
            <a:noFill/>
          </a:ln>
        </p:spPr>
      </p:pic>
      <p:pic>
        <p:nvPicPr>
          <p:cNvPr id="106" name="Google Shape;106;p2"/>
          <p:cNvPicPr preferRelativeResize="0"/>
          <p:nvPr/>
        </p:nvPicPr>
        <p:blipFill>
          <a:blip r:embed="rId7">
            <a:alphaModFix/>
          </a:blip>
          <a:stretch>
            <a:fillRect/>
          </a:stretch>
        </p:blipFill>
        <p:spPr>
          <a:xfrm>
            <a:off x="7110335" y="6122451"/>
            <a:ext cx="4067352" cy="3717925"/>
          </a:xfrm>
          <a:prstGeom prst="rect">
            <a:avLst/>
          </a:prstGeom>
          <a:noFill/>
          <a:ln>
            <a:noFill/>
          </a:ln>
        </p:spPr>
      </p:pic>
      <p:pic>
        <p:nvPicPr>
          <p:cNvPr id="107" name="Google Shape;107;p2"/>
          <p:cNvPicPr preferRelativeResize="0"/>
          <p:nvPr/>
        </p:nvPicPr>
        <p:blipFill>
          <a:blip r:embed="rId8">
            <a:alphaModFix/>
          </a:blip>
          <a:stretch>
            <a:fillRect/>
          </a:stretch>
        </p:blipFill>
        <p:spPr>
          <a:xfrm>
            <a:off x="11958675" y="6122449"/>
            <a:ext cx="4724400" cy="3575975"/>
          </a:xfrm>
          <a:prstGeom prst="rect">
            <a:avLst/>
          </a:prstGeom>
          <a:noFill/>
          <a:ln>
            <a:noFill/>
          </a:ln>
        </p:spPr>
      </p:pic>
      <p:sp>
        <p:nvSpPr>
          <p:cNvPr id="108" name="Google Shape;108;p2"/>
          <p:cNvSpPr txBox="1"/>
          <p:nvPr>
            <p:ph idx="12" type="sldNum"/>
          </p:nvPr>
        </p:nvSpPr>
        <p:spPr>
          <a:xfrm>
            <a:off x="148180" y="9299177"/>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sz="22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g106b1d1317b_6_884"/>
          <p:cNvPicPr preferRelativeResize="0"/>
          <p:nvPr/>
        </p:nvPicPr>
        <p:blipFill rotWithShape="1">
          <a:blip r:embed="rId3">
            <a:alphaModFix/>
          </a:blip>
          <a:srcRect b="0" l="0" r="0" t="0"/>
          <a:stretch/>
        </p:blipFill>
        <p:spPr>
          <a:xfrm rot="-394912">
            <a:off x="14363967" y="6581646"/>
            <a:ext cx="5163361" cy="4892283"/>
          </a:xfrm>
          <a:prstGeom prst="rect">
            <a:avLst/>
          </a:prstGeom>
          <a:noFill/>
          <a:ln>
            <a:noFill/>
          </a:ln>
        </p:spPr>
      </p:pic>
      <p:sp>
        <p:nvSpPr>
          <p:cNvPr id="409" name="Google Shape;409;g106b1d1317b_6_884"/>
          <p:cNvSpPr txBox="1"/>
          <p:nvPr/>
        </p:nvSpPr>
        <p:spPr>
          <a:xfrm>
            <a:off x="253350" y="155075"/>
            <a:ext cx="9312000" cy="1062000"/>
          </a:xfrm>
          <a:prstGeom prst="rect">
            <a:avLst/>
          </a:prstGeom>
          <a:noFill/>
          <a:ln>
            <a:noFill/>
          </a:ln>
        </p:spPr>
        <p:txBody>
          <a:bodyPr anchorCtr="0" anchor="t" bIns="0" lIns="0" spcFirstLastPara="1" rIns="0" wrap="square" tIns="0">
            <a:spAutoFit/>
          </a:bodyPr>
          <a:lstStyle/>
          <a:p>
            <a:pPr indent="0" lvl="0" marL="0" marR="0" rtl="0" algn="l">
              <a:lnSpc>
                <a:spcPct val="118000"/>
              </a:lnSpc>
              <a:spcBef>
                <a:spcPts val="0"/>
              </a:spcBef>
              <a:spcAft>
                <a:spcPts val="0"/>
              </a:spcAft>
              <a:buNone/>
            </a:pPr>
            <a:r>
              <a:rPr lang="en-US" sz="6900">
                <a:solidFill>
                  <a:srgbClr val="8A4392"/>
                </a:solidFill>
              </a:rPr>
              <a:t>Insights and Next Steps</a:t>
            </a:r>
            <a:endParaRPr sz="6900">
              <a:solidFill>
                <a:srgbClr val="8A4392"/>
              </a:solidFill>
            </a:endParaRPr>
          </a:p>
        </p:txBody>
      </p:sp>
      <p:grpSp>
        <p:nvGrpSpPr>
          <p:cNvPr id="410" name="Google Shape;410;g106b1d1317b_6_884"/>
          <p:cNvGrpSpPr/>
          <p:nvPr/>
        </p:nvGrpSpPr>
        <p:grpSpPr>
          <a:xfrm>
            <a:off x="177138" y="1328829"/>
            <a:ext cx="5453400" cy="6684946"/>
            <a:chOff x="0" y="1189989"/>
            <a:chExt cx="2726700" cy="3342473"/>
          </a:xfrm>
        </p:grpSpPr>
        <p:sp>
          <p:nvSpPr>
            <p:cNvPr id="411" name="Google Shape;411;g106b1d1317b_6_884"/>
            <p:cNvSpPr/>
            <p:nvPr/>
          </p:nvSpPr>
          <p:spPr>
            <a:xfrm>
              <a:off x="0" y="1189989"/>
              <a:ext cx="2726700" cy="669000"/>
            </a:xfrm>
            <a:prstGeom prst="homePlate">
              <a:avLst>
                <a:gd fmla="val 50000" name="adj"/>
              </a:avLst>
            </a:prstGeom>
            <a:solidFill>
              <a:srgbClr val="55156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rgbClr val="FFFFFF"/>
                  </a:solidFill>
                  <a:latin typeface="Roboto"/>
                  <a:ea typeface="Roboto"/>
                  <a:cs typeface="Roboto"/>
                  <a:sym typeface="Roboto"/>
                </a:rPr>
                <a:t>Work With More Models</a:t>
              </a:r>
              <a:endParaRPr sz="2800">
                <a:solidFill>
                  <a:srgbClr val="FFFFFF"/>
                </a:solidFill>
                <a:latin typeface="Roboto"/>
                <a:ea typeface="Roboto"/>
                <a:cs typeface="Roboto"/>
                <a:sym typeface="Roboto"/>
              </a:endParaRPr>
            </a:p>
          </p:txBody>
        </p:sp>
        <p:sp>
          <p:nvSpPr>
            <p:cNvPr id="412" name="Google Shape;412;g106b1d1317b_6_884"/>
            <p:cNvSpPr txBox="1"/>
            <p:nvPr/>
          </p:nvSpPr>
          <p:spPr>
            <a:xfrm>
              <a:off x="358425" y="1916763"/>
              <a:ext cx="1905000" cy="2615700"/>
            </a:xfrm>
            <a:prstGeom prst="rect">
              <a:avLst/>
            </a:prstGeom>
            <a:noFill/>
            <a:ln>
              <a:noFill/>
            </a:ln>
          </p:spPr>
          <p:txBody>
            <a:bodyPr anchorCtr="0" anchor="t" bIns="182850" lIns="182850" spcFirstLastPara="1" rIns="182850" wrap="square" tIns="182850">
              <a:noAutofit/>
            </a:bodyPr>
            <a:lstStyle/>
            <a:p>
              <a:pPr indent="-368300" lvl="0" marL="457200" rtl="0" algn="l">
                <a:lnSpc>
                  <a:spcPct val="150000"/>
                </a:lnSpc>
                <a:spcBef>
                  <a:spcPts val="0"/>
                </a:spcBef>
                <a:spcAft>
                  <a:spcPts val="0"/>
                </a:spcAft>
                <a:buSzPts val="2200"/>
                <a:buFont typeface="Roboto"/>
                <a:buChar char="●"/>
              </a:pPr>
              <a:r>
                <a:rPr lang="en-US" sz="2200">
                  <a:latin typeface="Roboto"/>
                  <a:ea typeface="Roboto"/>
                  <a:cs typeface="Roboto"/>
                  <a:sym typeface="Roboto"/>
                </a:rPr>
                <a:t>Work with Multivariate LSTM and find better data to use it</a:t>
              </a:r>
              <a:endParaRPr sz="2200">
                <a:latin typeface="Roboto"/>
                <a:ea typeface="Roboto"/>
                <a:cs typeface="Roboto"/>
                <a:sym typeface="Roboto"/>
              </a:endParaRPr>
            </a:p>
            <a:p>
              <a:pPr indent="-368300" lvl="0" marL="457200" rtl="0" algn="l">
                <a:lnSpc>
                  <a:spcPct val="150000"/>
                </a:lnSpc>
                <a:spcBef>
                  <a:spcPts val="0"/>
                </a:spcBef>
                <a:spcAft>
                  <a:spcPts val="0"/>
                </a:spcAft>
                <a:buSzPts val="2200"/>
                <a:buFont typeface="Roboto"/>
                <a:buChar char="●"/>
              </a:pPr>
              <a:r>
                <a:rPr lang="en-US" sz="2200">
                  <a:latin typeface="Roboto"/>
                  <a:ea typeface="Roboto"/>
                  <a:cs typeface="Roboto"/>
                  <a:sym typeface="Roboto"/>
                </a:rPr>
                <a:t>Volatility analysis with Multivariate GARCH</a:t>
              </a:r>
              <a:endParaRPr sz="2200">
                <a:latin typeface="Roboto"/>
                <a:ea typeface="Roboto"/>
                <a:cs typeface="Roboto"/>
                <a:sym typeface="Roboto"/>
              </a:endParaRPr>
            </a:p>
            <a:p>
              <a:pPr indent="-368300" lvl="0" marL="457200" rtl="0" algn="l">
                <a:lnSpc>
                  <a:spcPct val="150000"/>
                </a:lnSpc>
                <a:spcBef>
                  <a:spcPts val="0"/>
                </a:spcBef>
                <a:spcAft>
                  <a:spcPts val="0"/>
                </a:spcAft>
                <a:buSzPts val="2200"/>
                <a:buFont typeface="Roboto"/>
                <a:buChar char="●"/>
              </a:pPr>
              <a:r>
                <a:rPr lang="en-US" sz="2200">
                  <a:latin typeface="Roboto"/>
                  <a:ea typeface="Roboto"/>
                  <a:cs typeface="Roboto"/>
                  <a:sym typeface="Roboto"/>
                </a:rPr>
                <a:t>Use Endogenous variables to the Housing Market and study their effect on our data </a:t>
              </a:r>
              <a:endParaRPr sz="2200">
                <a:latin typeface="Roboto"/>
                <a:ea typeface="Roboto"/>
                <a:cs typeface="Roboto"/>
                <a:sym typeface="Roboto"/>
              </a:endParaRPr>
            </a:p>
          </p:txBody>
        </p:sp>
      </p:grpSp>
      <p:grpSp>
        <p:nvGrpSpPr>
          <p:cNvPr id="413" name="Google Shape;413;g106b1d1317b_6_884"/>
          <p:cNvGrpSpPr/>
          <p:nvPr/>
        </p:nvGrpSpPr>
        <p:grpSpPr>
          <a:xfrm>
            <a:off x="4656613" y="1328825"/>
            <a:ext cx="5082600" cy="6860400"/>
            <a:chOff x="2263425" y="1189775"/>
            <a:chExt cx="2541300" cy="3430200"/>
          </a:xfrm>
        </p:grpSpPr>
        <p:sp>
          <p:nvSpPr>
            <p:cNvPr id="414" name="Google Shape;414;g106b1d1317b_6_884"/>
            <p:cNvSpPr/>
            <p:nvPr/>
          </p:nvSpPr>
          <p:spPr>
            <a:xfrm>
              <a:off x="2263425" y="1189775"/>
              <a:ext cx="2541300" cy="669000"/>
            </a:xfrm>
            <a:prstGeom prst="chevron">
              <a:avLst>
                <a:gd fmla="val 50000" name="adj"/>
              </a:avLst>
            </a:prstGeom>
            <a:solidFill>
              <a:srgbClr val="701C7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chemeClr val="lt1"/>
                  </a:solidFill>
                  <a:latin typeface="Roboto"/>
                  <a:ea typeface="Roboto"/>
                  <a:cs typeface="Roboto"/>
                  <a:sym typeface="Roboto"/>
                </a:rPr>
                <a:t>Work with More Variables</a:t>
              </a:r>
              <a:endParaRPr sz="2800">
                <a:solidFill>
                  <a:srgbClr val="FFFFFF"/>
                </a:solidFill>
                <a:latin typeface="Roboto"/>
                <a:ea typeface="Roboto"/>
                <a:cs typeface="Roboto"/>
                <a:sym typeface="Roboto"/>
              </a:endParaRPr>
            </a:p>
          </p:txBody>
        </p:sp>
        <p:sp>
          <p:nvSpPr>
            <p:cNvPr id="415" name="Google Shape;415;g106b1d1317b_6_884"/>
            <p:cNvSpPr txBox="1"/>
            <p:nvPr/>
          </p:nvSpPr>
          <p:spPr>
            <a:xfrm>
              <a:off x="2504614" y="2004275"/>
              <a:ext cx="1905000" cy="2615700"/>
            </a:xfrm>
            <a:prstGeom prst="rect">
              <a:avLst/>
            </a:prstGeom>
            <a:noFill/>
            <a:ln>
              <a:noFill/>
            </a:ln>
          </p:spPr>
          <p:txBody>
            <a:bodyPr anchorCtr="0" anchor="t" bIns="182850" lIns="182850" spcFirstLastPara="1" rIns="182850" wrap="square" tIns="182850">
              <a:noAutofit/>
            </a:bodyPr>
            <a:lstStyle/>
            <a:p>
              <a:pPr indent="-381000" lvl="0" marL="457200" rtl="0" algn="l">
                <a:lnSpc>
                  <a:spcPct val="115000"/>
                </a:lnSpc>
                <a:spcBef>
                  <a:spcPts val="0"/>
                </a:spcBef>
                <a:spcAft>
                  <a:spcPts val="0"/>
                </a:spcAft>
                <a:buSzPts val="2400"/>
                <a:buChar char="●"/>
              </a:pPr>
              <a:r>
                <a:rPr lang="en-US" sz="2400"/>
                <a:t>Match the prime rate with the inflation rate</a:t>
              </a:r>
              <a:endParaRPr sz="2400"/>
            </a:p>
            <a:p>
              <a:pPr indent="-381000" lvl="0" marL="457200" rtl="0" algn="l">
                <a:lnSpc>
                  <a:spcPct val="115000"/>
                </a:lnSpc>
                <a:spcBef>
                  <a:spcPts val="0"/>
                </a:spcBef>
                <a:spcAft>
                  <a:spcPts val="0"/>
                </a:spcAft>
                <a:buSzPts val="2400"/>
                <a:buChar char="●"/>
              </a:pPr>
              <a:r>
                <a:rPr lang="en-US" sz="2400"/>
                <a:t>Include more types of loans in the models</a:t>
              </a:r>
              <a:endParaRPr sz="2400"/>
            </a:p>
            <a:p>
              <a:pPr indent="-381000" lvl="0" marL="457200" rtl="0" algn="l">
                <a:lnSpc>
                  <a:spcPct val="115000"/>
                </a:lnSpc>
                <a:spcBef>
                  <a:spcPts val="0"/>
                </a:spcBef>
                <a:spcAft>
                  <a:spcPts val="0"/>
                </a:spcAft>
                <a:buSzPts val="2400"/>
                <a:buChar char="●"/>
              </a:pPr>
              <a:r>
                <a:rPr lang="en-US" sz="2400"/>
                <a:t>Work with other Indexes alongside the HAI </a:t>
              </a:r>
              <a:endParaRPr sz="2400"/>
            </a:p>
            <a:p>
              <a:pPr indent="-381000" lvl="0" marL="457200" rtl="0" algn="l">
                <a:lnSpc>
                  <a:spcPct val="115000"/>
                </a:lnSpc>
                <a:spcBef>
                  <a:spcPts val="0"/>
                </a:spcBef>
                <a:spcAft>
                  <a:spcPts val="0"/>
                </a:spcAft>
                <a:buSzPts val="2400"/>
                <a:buChar char="●"/>
              </a:pPr>
              <a:r>
                <a:rPr lang="en-US" sz="2400"/>
                <a:t>Work with the housing prices as well as the Residential mortgages</a:t>
              </a:r>
              <a:endParaRPr sz="2400"/>
            </a:p>
            <a:p>
              <a:pPr indent="0" lvl="0" marL="457200" rtl="0" algn="l">
                <a:lnSpc>
                  <a:spcPct val="115000"/>
                </a:lnSpc>
                <a:spcBef>
                  <a:spcPts val="0"/>
                </a:spcBef>
                <a:spcAft>
                  <a:spcPts val="0"/>
                </a:spcAft>
                <a:buNone/>
              </a:pPr>
              <a:r>
                <a:t/>
              </a:r>
              <a:endParaRPr sz="2400"/>
            </a:p>
          </p:txBody>
        </p:sp>
      </p:grpSp>
      <p:grpSp>
        <p:nvGrpSpPr>
          <p:cNvPr id="416" name="Google Shape;416;g106b1d1317b_6_884"/>
          <p:cNvGrpSpPr/>
          <p:nvPr/>
        </p:nvGrpSpPr>
        <p:grpSpPr>
          <a:xfrm>
            <a:off x="8749610" y="1328825"/>
            <a:ext cx="5082600" cy="6966100"/>
            <a:chOff x="4329974" y="1189775"/>
            <a:chExt cx="2541300" cy="3483050"/>
          </a:xfrm>
        </p:grpSpPr>
        <p:sp>
          <p:nvSpPr>
            <p:cNvPr id="417" name="Google Shape;417;g106b1d1317b_6_884"/>
            <p:cNvSpPr/>
            <p:nvPr/>
          </p:nvSpPr>
          <p:spPr>
            <a:xfrm>
              <a:off x="4329974" y="1189775"/>
              <a:ext cx="2541300" cy="669000"/>
            </a:xfrm>
            <a:prstGeom prst="chevron">
              <a:avLst>
                <a:gd fmla="val 50000" name="adj"/>
              </a:avLst>
            </a:prstGeom>
            <a:solidFill>
              <a:srgbClr val="761E86"/>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chemeClr val="lt1"/>
                  </a:solidFill>
                  <a:latin typeface="Roboto"/>
                  <a:ea typeface="Roboto"/>
                  <a:cs typeface="Roboto"/>
                  <a:sym typeface="Roboto"/>
                </a:rPr>
                <a:t>Work With Twitter API</a:t>
              </a:r>
              <a:endParaRPr sz="2800">
                <a:solidFill>
                  <a:srgbClr val="FFFFFF"/>
                </a:solidFill>
                <a:latin typeface="Roboto"/>
                <a:ea typeface="Roboto"/>
                <a:cs typeface="Roboto"/>
                <a:sym typeface="Roboto"/>
              </a:endParaRPr>
            </a:p>
          </p:txBody>
        </p:sp>
        <p:sp>
          <p:nvSpPr>
            <p:cNvPr id="418" name="Google Shape;418;g106b1d1317b_6_884"/>
            <p:cNvSpPr txBox="1"/>
            <p:nvPr/>
          </p:nvSpPr>
          <p:spPr>
            <a:xfrm>
              <a:off x="4613553" y="2057125"/>
              <a:ext cx="1905000" cy="2615700"/>
            </a:xfrm>
            <a:prstGeom prst="rect">
              <a:avLst/>
            </a:prstGeom>
            <a:noFill/>
            <a:ln>
              <a:noFill/>
            </a:ln>
          </p:spPr>
          <p:txBody>
            <a:bodyPr anchorCtr="0" anchor="t" bIns="182850" lIns="182850" spcFirstLastPara="1" rIns="182850" wrap="square" tIns="182850">
              <a:noAutofit/>
            </a:bodyPr>
            <a:lstStyle/>
            <a:p>
              <a:pPr indent="-381000" lvl="0" marL="457200" rtl="0" algn="l">
                <a:lnSpc>
                  <a:spcPct val="150000"/>
                </a:lnSpc>
                <a:spcBef>
                  <a:spcPts val="0"/>
                </a:spcBef>
                <a:spcAft>
                  <a:spcPts val="0"/>
                </a:spcAft>
                <a:buSzPts val="2400"/>
                <a:buFont typeface="Roboto"/>
                <a:buChar char="●"/>
              </a:pPr>
              <a:r>
                <a:rPr lang="en-US" sz="2400">
                  <a:latin typeface="Roboto"/>
                  <a:ea typeface="Roboto"/>
                  <a:cs typeface="Roboto"/>
                  <a:sym typeface="Roboto"/>
                </a:rPr>
                <a:t>Get elevated access to Twitter API</a:t>
              </a:r>
              <a:endParaRPr sz="2400">
                <a:latin typeface="Roboto"/>
                <a:ea typeface="Roboto"/>
                <a:cs typeface="Roboto"/>
                <a:sym typeface="Roboto"/>
              </a:endParaRPr>
            </a:p>
            <a:p>
              <a:pPr indent="-381000" lvl="0" marL="457200" rtl="0" algn="l">
                <a:lnSpc>
                  <a:spcPct val="150000"/>
                </a:lnSpc>
                <a:spcBef>
                  <a:spcPts val="0"/>
                </a:spcBef>
                <a:spcAft>
                  <a:spcPts val="0"/>
                </a:spcAft>
                <a:buSzPts val="2400"/>
                <a:buFont typeface="Roboto"/>
                <a:buChar char="●"/>
              </a:pPr>
              <a:r>
                <a:rPr lang="en-US" sz="2400">
                  <a:latin typeface="Roboto"/>
                  <a:ea typeface="Roboto"/>
                  <a:cs typeface="Roboto"/>
                  <a:sym typeface="Roboto"/>
                </a:rPr>
                <a:t>work on larger tweets</a:t>
              </a:r>
              <a:endParaRPr sz="2400">
                <a:latin typeface="Roboto"/>
                <a:ea typeface="Roboto"/>
                <a:cs typeface="Roboto"/>
                <a:sym typeface="Roboto"/>
              </a:endParaRPr>
            </a:p>
            <a:p>
              <a:pPr indent="-381000" lvl="0" marL="457200" rtl="0" algn="l">
                <a:lnSpc>
                  <a:spcPct val="150000"/>
                </a:lnSpc>
                <a:spcBef>
                  <a:spcPts val="0"/>
                </a:spcBef>
                <a:spcAft>
                  <a:spcPts val="0"/>
                </a:spcAft>
                <a:buSzPts val="2400"/>
                <a:buFont typeface="Roboto"/>
                <a:buChar char="●"/>
              </a:pPr>
              <a:r>
                <a:rPr lang="en-US" sz="2400">
                  <a:latin typeface="Roboto"/>
                  <a:ea typeface="Roboto"/>
                  <a:cs typeface="Roboto"/>
                  <a:sym typeface="Roboto"/>
                </a:rPr>
                <a:t>combine the results from twitter with the results from News API</a:t>
              </a:r>
              <a:endParaRPr sz="2400">
                <a:latin typeface="Roboto"/>
                <a:ea typeface="Roboto"/>
                <a:cs typeface="Roboto"/>
                <a:sym typeface="Roboto"/>
              </a:endParaRPr>
            </a:p>
          </p:txBody>
        </p:sp>
      </p:grpSp>
      <p:grpSp>
        <p:nvGrpSpPr>
          <p:cNvPr id="419" name="Google Shape;419;g106b1d1317b_6_884"/>
          <p:cNvGrpSpPr/>
          <p:nvPr/>
        </p:nvGrpSpPr>
        <p:grpSpPr>
          <a:xfrm>
            <a:off x="12923241" y="1328825"/>
            <a:ext cx="5082600" cy="6966100"/>
            <a:chOff x="6396739" y="1189775"/>
            <a:chExt cx="2541300" cy="3483050"/>
          </a:xfrm>
        </p:grpSpPr>
        <p:sp>
          <p:nvSpPr>
            <p:cNvPr id="420" name="Google Shape;420;g106b1d1317b_6_884"/>
            <p:cNvSpPr/>
            <p:nvPr/>
          </p:nvSpPr>
          <p:spPr>
            <a:xfrm>
              <a:off x="6396739" y="1189775"/>
              <a:ext cx="2541300" cy="669000"/>
            </a:xfrm>
            <a:prstGeom prst="chevron">
              <a:avLst>
                <a:gd fmla="val 50000" name="adj"/>
              </a:avLst>
            </a:prstGeom>
            <a:solidFill>
              <a:srgbClr val="7F2090"/>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US" sz="2800">
                  <a:solidFill>
                    <a:schemeClr val="lt1"/>
                  </a:solidFill>
                  <a:latin typeface="Roboto"/>
                  <a:ea typeface="Roboto"/>
                  <a:cs typeface="Roboto"/>
                  <a:sym typeface="Roboto"/>
                </a:rPr>
                <a:t>News API</a:t>
              </a:r>
              <a:endParaRPr sz="2800">
                <a:solidFill>
                  <a:srgbClr val="FFFFFF"/>
                </a:solidFill>
                <a:latin typeface="Roboto"/>
                <a:ea typeface="Roboto"/>
                <a:cs typeface="Roboto"/>
                <a:sym typeface="Roboto"/>
              </a:endParaRPr>
            </a:p>
          </p:txBody>
        </p:sp>
        <p:sp>
          <p:nvSpPr>
            <p:cNvPr id="421" name="Google Shape;421;g106b1d1317b_6_884"/>
            <p:cNvSpPr txBox="1"/>
            <p:nvPr/>
          </p:nvSpPr>
          <p:spPr>
            <a:xfrm>
              <a:off x="6714905" y="2057125"/>
              <a:ext cx="1905000" cy="2615700"/>
            </a:xfrm>
            <a:prstGeom prst="rect">
              <a:avLst/>
            </a:prstGeom>
            <a:noFill/>
            <a:ln>
              <a:noFill/>
            </a:ln>
          </p:spPr>
          <p:txBody>
            <a:bodyPr anchorCtr="0" anchor="t" bIns="182850" lIns="182850" spcFirstLastPara="1" rIns="182850" wrap="square" tIns="182850">
              <a:noAutofit/>
            </a:bodyPr>
            <a:lstStyle/>
            <a:p>
              <a:pPr indent="-400050" lvl="0" marL="457200" rtl="0" algn="l">
                <a:lnSpc>
                  <a:spcPct val="150000"/>
                </a:lnSpc>
                <a:spcBef>
                  <a:spcPts val="0"/>
                </a:spcBef>
                <a:spcAft>
                  <a:spcPts val="0"/>
                </a:spcAft>
                <a:buSzPts val="2700"/>
                <a:buFont typeface="Roboto"/>
                <a:buChar char="●"/>
              </a:pPr>
              <a:r>
                <a:rPr lang="en-US" sz="2700">
                  <a:latin typeface="Roboto"/>
                  <a:ea typeface="Roboto"/>
                  <a:cs typeface="Roboto"/>
                  <a:sym typeface="Roboto"/>
                </a:rPr>
                <a:t>Better Api</a:t>
              </a:r>
              <a:endParaRPr sz="2700">
                <a:latin typeface="Roboto"/>
                <a:ea typeface="Roboto"/>
                <a:cs typeface="Roboto"/>
                <a:sym typeface="Roboto"/>
              </a:endParaRPr>
            </a:p>
            <a:p>
              <a:pPr indent="-400050" lvl="0" marL="457200" rtl="0" algn="l">
                <a:lnSpc>
                  <a:spcPct val="150000"/>
                </a:lnSpc>
                <a:spcBef>
                  <a:spcPts val="0"/>
                </a:spcBef>
                <a:spcAft>
                  <a:spcPts val="0"/>
                </a:spcAft>
                <a:buSzPts val="2700"/>
                <a:buFont typeface="Roboto"/>
                <a:buChar char="●"/>
              </a:pPr>
              <a:r>
                <a:rPr lang="en-US" sz="2700">
                  <a:latin typeface="Roboto"/>
                  <a:ea typeface="Roboto"/>
                  <a:cs typeface="Roboto"/>
                  <a:sym typeface="Roboto"/>
                </a:rPr>
                <a:t>Larger Number of articles</a:t>
              </a:r>
              <a:endParaRPr sz="2700">
                <a:latin typeface="Roboto"/>
                <a:ea typeface="Roboto"/>
                <a:cs typeface="Roboto"/>
                <a:sym typeface="Roboto"/>
              </a:endParaRPr>
            </a:p>
            <a:p>
              <a:pPr indent="-400050" lvl="0" marL="457200" rtl="0" algn="l">
                <a:lnSpc>
                  <a:spcPct val="150000"/>
                </a:lnSpc>
                <a:spcBef>
                  <a:spcPts val="0"/>
                </a:spcBef>
                <a:spcAft>
                  <a:spcPts val="0"/>
                </a:spcAft>
                <a:buSzPts val="2700"/>
                <a:buFont typeface="Roboto"/>
                <a:buChar char="●"/>
              </a:pPr>
              <a:r>
                <a:rPr lang="en-US" sz="2700">
                  <a:latin typeface="Roboto"/>
                  <a:ea typeface="Roboto"/>
                  <a:cs typeface="Roboto"/>
                  <a:sym typeface="Roboto"/>
                </a:rPr>
                <a:t>Longer period of time covered</a:t>
              </a:r>
              <a:endParaRPr sz="2400">
                <a:latin typeface="Roboto"/>
                <a:ea typeface="Roboto"/>
                <a:cs typeface="Roboto"/>
                <a:sym typeface="Roboto"/>
              </a:endParaRPr>
            </a:p>
          </p:txBody>
        </p:sp>
      </p:grpSp>
      <p:sp>
        <p:nvSpPr>
          <p:cNvPr id="422" name="Google Shape;422;g106b1d1317b_6_884"/>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18"/>
          <p:cNvSpPr txBox="1"/>
          <p:nvPr/>
        </p:nvSpPr>
        <p:spPr>
          <a:xfrm>
            <a:off x="3689150" y="3100845"/>
            <a:ext cx="10909800" cy="2534100"/>
          </a:xfrm>
          <a:prstGeom prst="rect">
            <a:avLst/>
          </a:prstGeom>
          <a:noFill/>
          <a:ln>
            <a:noFill/>
          </a:ln>
        </p:spPr>
        <p:txBody>
          <a:bodyPr anchorCtr="0" anchor="t" bIns="0" lIns="0" spcFirstLastPara="1" rIns="0" wrap="square" tIns="0">
            <a:spAutoFit/>
          </a:bodyPr>
          <a:lstStyle/>
          <a:p>
            <a:pPr indent="0" lvl="0" marL="0" marR="0" rtl="0" algn="ctr">
              <a:lnSpc>
                <a:spcPct val="117999"/>
              </a:lnSpc>
              <a:spcBef>
                <a:spcPts val="0"/>
              </a:spcBef>
              <a:spcAft>
                <a:spcPts val="0"/>
              </a:spcAft>
              <a:buNone/>
            </a:pPr>
            <a:r>
              <a:rPr lang="en-US" sz="4900">
                <a:solidFill>
                  <a:schemeClr val="dk2"/>
                </a:solidFill>
                <a:latin typeface="Arial"/>
                <a:ea typeface="Arial"/>
                <a:cs typeface="Arial"/>
                <a:sym typeface="Arial"/>
              </a:rPr>
              <a:t>Thank you.</a:t>
            </a:r>
            <a:endParaRPr>
              <a:solidFill>
                <a:schemeClr val="dk2"/>
              </a:solidFill>
            </a:endParaRPr>
          </a:p>
          <a:p>
            <a:pPr indent="0" lvl="0" marL="0" marR="0" rtl="0" algn="ctr">
              <a:lnSpc>
                <a:spcPct val="117999"/>
              </a:lnSpc>
              <a:spcBef>
                <a:spcPts val="0"/>
              </a:spcBef>
              <a:spcAft>
                <a:spcPts val="0"/>
              </a:spcAft>
              <a:buNone/>
            </a:pPr>
            <a:r>
              <a:t/>
            </a:r>
            <a:endParaRPr sz="4900">
              <a:solidFill>
                <a:schemeClr val="dk2"/>
              </a:solidFill>
              <a:latin typeface="Arial"/>
              <a:ea typeface="Arial"/>
              <a:cs typeface="Arial"/>
              <a:sym typeface="Arial"/>
            </a:endParaRPr>
          </a:p>
          <a:p>
            <a:pPr indent="0" lvl="0" marL="0" marR="0" rtl="0" algn="ctr">
              <a:lnSpc>
                <a:spcPct val="117999"/>
              </a:lnSpc>
              <a:spcBef>
                <a:spcPts val="0"/>
              </a:spcBef>
              <a:spcAft>
                <a:spcPts val="0"/>
              </a:spcAft>
              <a:buNone/>
            </a:pPr>
            <a:r>
              <a:rPr lang="en-US" sz="4900">
                <a:solidFill>
                  <a:schemeClr val="dk2"/>
                </a:solidFill>
                <a:latin typeface="Arial"/>
                <a:ea typeface="Arial"/>
                <a:cs typeface="Arial"/>
                <a:sym typeface="Arial"/>
              </a:rPr>
              <a:t>Any questions?</a:t>
            </a:r>
            <a:endParaRPr>
              <a:solidFill>
                <a:schemeClr val="dk2"/>
              </a:solidFill>
            </a:endParaRPr>
          </a:p>
        </p:txBody>
      </p:sp>
      <p:sp>
        <p:nvSpPr>
          <p:cNvPr id="428" name="Google Shape;428;p18"/>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pic>
        <p:nvPicPr>
          <p:cNvPr id="433" name="Google Shape;433;g105698b5220_4_3"/>
          <p:cNvPicPr preferRelativeResize="0"/>
          <p:nvPr/>
        </p:nvPicPr>
        <p:blipFill rotWithShape="1">
          <a:blip r:embed="rId3">
            <a:alphaModFix/>
          </a:blip>
          <a:srcRect b="0" l="0" r="0" t="0"/>
          <a:stretch/>
        </p:blipFill>
        <p:spPr>
          <a:xfrm rot="4494635">
            <a:off x="8135352" y="9339018"/>
            <a:ext cx="2604579" cy="2467839"/>
          </a:xfrm>
          <a:prstGeom prst="rect">
            <a:avLst/>
          </a:prstGeom>
          <a:noFill/>
          <a:ln>
            <a:noFill/>
          </a:ln>
        </p:spPr>
      </p:pic>
      <p:pic>
        <p:nvPicPr>
          <p:cNvPr id="434" name="Google Shape;434;g105698b5220_4_3"/>
          <p:cNvPicPr preferRelativeResize="0"/>
          <p:nvPr/>
        </p:nvPicPr>
        <p:blipFill rotWithShape="1">
          <a:blip r:embed="rId3">
            <a:alphaModFix/>
          </a:blip>
          <a:srcRect b="0" l="0" r="0" t="0"/>
          <a:stretch/>
        </p:blipFill>
        <p:spPr>
          <a:xfrm rot="-9088747">
            <a:off x="1753969" y="-2609049"/>
            <a:ext cx="3903560" cy="3698625"/>
          </a:xfrm>
          <a:prstGeom prst="rect">
            <a:avLst/>
          </a:prstGeom>
          <a:noFill/>
          <a:ln>
            <a:noFill/>
          </a:ln>
        </p:spPr>
      </p:pic>
      <p:pic>
        <p:nvPicPr>
          <p:cNvPr id="435" name="Google Shape;435;g105698b5220_4_3"/>
          <p:cNvPicPr preferRelativeResize="0"/>
          <p:nvPr/>
        </p:nvPicPr>
        <p:blipFill rotWithShape="1">
          <a:blip r:embed="rId4">
            <a:alphaModFix/>
          </a:blip>
          <a:srcRect b="0" l="0" r="0" t="0"/>
          <a:stretch/>
        </p:blipFill>
        <p:spPr>
          <a:xfrm rot="1207755">
            <a:off x="16043161" y="6054796"/>
            <a:ext cx="6135170" cy="7102946"/>
          </a:xfrm>
          <a:prstGeom prst="rect">
            <a:avLst/>
          </a:prstGeom>
          <a:noFill/>
          <a:ln>
            <a:noFill/>
          </a:ln>
        </p:spPr>
      </p:pic>
      <p:sp>
        <p:nvSpPr>
          <p:cNvPr id="436" name="Google Shape;436;g105698b5220_4_3"/>
          <p:cNvSpPr txBox="1"/>
          <p:nvPr/>
        </p:nvSpPr>
        <p:spPr>
          <a:xfrm>
            <a:off x="3364513" y="677275"/>
            <a:ext cx="10909800" cy="2534100"/>
          </a:xfrm>
          <a:prstGeom prst="rect">
            <a:avLst/>
          </a:prstGeom>
          <a:noFill/>
          <a:ln>
            <a:noFill/>
          </a:ln>
        </p:spPr>
        <p:txBody>
          <a:bodyPr anchorCtr="0" anchor="t" bIns="0" lIns="0" spcFirstLastPara="1" rIns="0" wrap="square" tIns="0">
            <a:spAutoFit/>
          </a:bodyPr>
          <a:lstStyle/>
          <a:p>
            <a:pPr indent="0" lvl="0" marL="0" marR="0" rtl="0" algn="ctr">
              <a:lnSpc>
                <a:spcPct val="118000"/>
              </a:lnSpc>
              <a:spcBef>
                <a:spcPts val="0"/>
              </a:spcBef>
              <a:spcAft>
                <a:spcPts val="0"/>
              </a:spcAft>
              <a:buNone/>
            </a:pPr>
            <a:r>
              <a:rPr lang="en-US" sz="4900">
                <a:solidFill>
                  <a:schemeClr val="dk2"/>
                </a:solidFill>
              </a:rPr>
              <a:t>References: </a:t>
            </a:r>
            <a:endParaRPr sz="4900">
              <a:solidFill>
                <a:schemeClr val="dk2"/>
              </a:solidFill>
            </a:endParaRPr>
          </a:p>
          <a:p>
            <a:pPr indent="0" lvl="0" marL="0" marR="0" rtl="0" algn="ctr">
              <a:lnSpc>
                <a:spcPct val="118000"/>
              </a:lnSpc>
              <a:spcBef>
                <a:spcPts val="0"/>
              </a:spcBef>
              <a:spcAft>
                <a:spcPts val="0"/>
              </a:spcAft>
              <a:buNone/>
            </a:pPr>
            <a:r>
              <a:t/>
            </a:r>
            <a:endParaRPr sz="4900">
              <a:solidFill>
                <a:schemeClr val="dk2"/>
              </a:solidFill>
            </a:endParaRPr>
          </a:p>
          <a:p>
            <a:pPr indent="0" lvl="0" marL="0" marR="0" rtl="0" algn="ctr">
              <a:lnSpc>
                <a:spcPct val="118000"/>
              </a:lnSpc>
              <a:spcBef>
                <a:spcPts val="0"/>
              </a:spcBef>
              <a:spcAft>
                <a:spcPts val="0"/>
              </a:spcAft>
              <a:buNone/>
            </a:pPr>
            <a:r>
              <a:t/>
            </a:r>
            <a:endParaRPr sz="4900">
              <a:solidFill>
                <a:schemeClr val="dk2"/>
              </a:solidFill>
            </a:endParaRPr>
          </a:p>
        </p:txBody>
      </p:sp>
      <p:sp>
        <p:nvSpPr>
          <p:cNvPr id="437" name="Google Shape;437;g105698b5220_4_3"/>
          <p:cNvSpPr txBox="1"/>
          <p:nvPr/>
        </p:nvSpPr>
        <p:spPr>
          <a:xfrm>
            <a:off x="393050" y="2235750"/>
            <a:ext cx="17073300" cy="4590600"/>
          </a:xfrm>
          <a:prstGeom prst="rect">
            <a:avLst/>
          </a:prstGeom>
          <a:noFill/>
          <a:ln>
            <a:noFill/>
          </a:ln>
        </p:spPr>
        <p:txBody>
          <a:bodyPr anchorCtr="0" anchor="t" bIns="91425" lIns="91425" spcFirstLastPara="1" rIns="91425" wrap="square" tIns="91425">
            <a:spAutoFit/>
          </a:bodyPr>
          <a:lstStyle/>
          <a:p>
            <a:pPr indent="-384175" lvl="0" marL="457200" rtl="0" algn="l">
              <a:lnSpc>
                <a:spcPct val="115000"/>
              </a:lnSpc>
              <a:spcBef>
                <a:spcPts val="1100"/>
              </a:spcBef>
              <a:spcAft>
                <a:spcPts val="0"/>
              </a:spcAft>
              <a:buSzPts val="2450"/>
              <a:buChar char="●"/>
            </a:pPr>
            <a:r>
              <a:rPr lang="en-US" sz="2450" u="sng">
                <a:solidFill>
                  <a:srgbClr val="296EAA"/>
                </a:solidFill>
                <a:highlight>
                  <a:srgbClr val="FFFFFF"/>
                </a:highlight>
                <a:hlinkClick r:id="rId5">
                  <a:extLst>
                    <a:ext uri="{A12FA001-AC4F-418D-AE19-62706E023703}">
                      <ahyp:hlinkClr val="tx"/>
                    </a:ext>
                  </a:extLst>
                </a:hlinkClick>
              </a:rPr>
              <a:t>https://github.com/Apress/hands-on-time-series-analylsis-python/blob/master/Chapter%204/7.%20VARMA%20with%20Auto%20Arima.ipynb</a:t>
            </a:r>
            <a:endParaRPr sz="2450" u="sng">
              <a:solidFill>
                <a:srgbClr val="296EAA"/>
              </a:solidFill>
              <a:highlight>
                <a:srgbClr val="FFFFFF"/>
              </a:highlight>
            </a:endParaRPr>
          </a:p>
          <a:p>
            <a:pPr indent="-384175" lvl="0" marL="457200" rtl="0" algn="l">
              <a:lnSpc>
                <a:spcPct val="115000"/>
              </a:lnSpc>
              <a:spcBef>
                <a:spcPts val="0"/>
              </a:spcBef>
              <a:spcAft>
                <a:spcPts val="0"/>
              </a:spcAft>
              <a:buSzPts val="2450"/>
              <a:buChar char="●"/>
            </a:pPr>
            <a:r>
              <a:rPr lang="en-US" sz="2450" u="sng">
                <a:solidFill>
                  <a:srgbClr val="296EAA"/>
                </a:solidFill>
                <a:highlight>
                  <a:srgbClr val="FFFFFF"/>
                </a:highlight>
                <a:hlinkClick r:id="rId6">
                  <a:extLst>
                    <a:ext uri="{A12FA001-AC4F-418D-AE19-62706E023703}">
                      <ahyp:hlinkClr val="tx"/>
                    </a:ext>
                  </a:extLst>
                </a:hlinkClick>
              </a:rPr>
              <a:t>https://learning.oreilly.com/library/view/advanced-forecasting-with/9781484271506/html/508548_1_En_10_Chapter.xhtml</a:t>
            </a:r>
            <a:endParaRPr sz="2450" u="sng">
              <a:solidFill>
                <a:srgbClr val="296EAA"/>
              </a:solidFill>
              <a:highlight>
                <a:srgbClr val="FFFFFF"/>
              </a:highlight>
            </a:endParaRPr>
          </a:p>
          <a:p>
            <a:pPr indent="-384175" lvl="0" marL="457200" rtl="0" algn="l">
              <a:lnSpc>
                <a:spcPct val="115000"/>
              </a:lnSpc>
              <a:spcBef>
                <a:spcPts val="0"/>
              </a:spcBef>
              <a:spcAft>
                <a:spcPts val="0"/>
              </a:spcAft>
              <a:buClr>
                <a:srgbClr val="296EAA"/>
              </a:buClr>
              <a:buSzPts val="2450"/>
              <a:buChar char="●"/>
            </a:pPr>
            <a:r>
              <a:rPr lang="en-US" sz="2450" u="sng">
                <a:solidFill>
                  <a:srgbClr val="296EAA"/>
                </a:solidFill>
                <a:highlight>
                  <a:srgbClr val="FFFFFF"/>
                </a:highlight>
                <a:hlinkClick r:id="rId7">
                  <a:extLst>
                    <a:ext uri="{A12FA001-AC4F-418D-AE19-62706E023703}">
                      <ahyp:hlinkClr val="tx"/>
                    </a:ext>
                  </a:extLst>
                </a:hlinkClick>
              </a:rPr>
              <a:t>https://github.com/xxl4tomxu98/econometrics-gdp-dpi-VAR/blob/main/real-world-VAR.ipynb</a:t>
            </a:r>
            <a:r>
              <a:rPr lang="en-US" sz="2450" u="sng">
                <a:solidFill>
                  <a:srgbClr val="296EAA"/>
                </a:solidFill>
                <a:highlight>
                  <a:srgbClr val="FFFFFF"/>
                </a:highlight>
              </a:rPr>
              <a:t>a</a:t>
            </a:r>
            <a:endParaRPr sz="2450" u="sng">
              <a:solidFill>
                <a:srgbClr val="296EAA"/>
              </a:solidFill>
              <a:highlight>
                <a:srgbClr val="FFFFFF"/>
              </a:highlight>
            </a:endParaRPr>
          </a:p>
          <a:p>
            <a:pPr indent="-384175" lvl="0" marL="457200" rtl="0" algn="l">
              <a:lnSpc>
                <a:spcPct val="115000"/>
              </a:lnSpc>
              <a:spcBef>
                <a:spcPts val="0"/>
              </a:spcBef>
              <a:spcAft>
                <a:spcPts val="0"/>
              </a:spcAft>
              <a:buSzPts val="2450"/>
              <a:buChar char="●"/>
            </a:pPr>
            <a:r>
              <a:rPr lang="en-US" sz="2450" u="sng">
                <a:solidFill>
                  <a:schemeClr val="hlink"/>
                </a:solidFill>
                <a:highlight>
                  <a:srgbClr val="FFFFFF"/>
                </a:highlight>
                <a:hlinkClick r:id="rId8"/>
              </a:rPr>
              <a:t>https://www.machinelearningplus.com/time-series/vector-autoregression-examples-python/</a:t>
            </a:r>
            <a:endParaRPr sz="2450" u="sng">
              <a:solidFill>
                <a:srgbClr val="296EAA"/>
              </a:solidFill>
              <a:highlight>
                <a:srgbClr val="FFFFFF"/>
              </a:highlight>
            </a:endParaRPr>
          </a:p>
          <a:p>
            <a:pPr indent="-384175" lvl="0" marL="457200" rtl="0" algn="l">
              <a:lnSpc>
                <a:spcPct val="115000"/>
              </a:lnSpc>
              <a:spcBef>
                <a:spcPts val="0"/>
              </a:spcBef>
              <a:spcAft>
                <a:spcPts val="0"/>
              </a:spcAft>
              <a:buSzPts val="2450"/>
              <a:buChar char="●"/>
            </a:pPr>
            <a:r>
              <a:rPr lang="en-US" sz="2450" u="sng">
                <a:solidFill>
                  <a:schemeClr val="hlink"/>
                </a:solidFill>
                <a:highlight>
                  <a:srgbClr val="FFFFFF"/>
                </a:highlight>
                <a:hlinkClick r:id="rId9"/>
              </a:rPr>
              <a:t>https://www.analyticsvidhya.com/blog/2018/09/multivariate-time-series-guide-forecasting-modeling-python-codes/</a:t>
            </a:r>
            <a:endParaRPr sz="2450" u="sng">
              <a:solidFill>
                <a:srgbClr val="296EAA"/>
              </a:solidFill>
              <a:highlight>
                <a:srgbClr val="FFFFFF"/>
              </a:highlight>
            </a:endParaRPr>
          </a:p>
          <a:p>
            <a:pPr indent="-384175" lvl="0" marL="457200" rtl="0" algn="l">
              <a:lnSpc>
                <a:spcPct val="115000"/>
              </a:lnSpc>
              <a:spcBef>
                <a:spcPts val="0"/>
              </a:spcBef>
              <a:spcAft>
                <a:spcPts val="0"/>
              </a:spcAft>
              <a:buClr>
                <a:srgbClr val="296EAA"/>
              </a:buClr>
              <a:buSzPts val="2450"/>
              <a:buChar char="●"/>
            </a:pPr>
            <a:r>
              <a:rPr lang="en-US" sz="2450" u="sng">
                <a:solidFill>
                  <a:srgbClr val="296EAA"/>
                </a:solidFill>
                <a:highlight>
                  <a:srgbClr val="FFFFFF"/>
                </a:highlight>
              </a:rPr>
              <a:t>Image (Thank you Slide):</a:t>
            </a:r>
            <a:endParaRPr sz="2450" u="sng">
              <a:solidFill>
                <a:srgbClr val="296EAA"/>
              </a:solidFill>
              <a:highlight>
                <a:srgbClr val="FFFFFF"/>
              </a:highlight>
            </a:endParaRPr>
          </a:p>
          <a:p>
            <a:pPr indent="-384175" lvl="0" marL="457200" rtl="0" algn="l">
              <a:lnSpc>
                <a:spcPct val="115000"/>
              </a:lnSpc>
              <a:spcBef>
                <a:spcPts val="0"/>
              </a:spcBef>
              <a:spcAft>
                <a:spcPts val="0"/>
              </a:spcAft>
              <a:buClr>
                <a:srgbClr val="296EAA"/>
              </a:buClr>
              <a:buSzPts val="2450"/>
              <a:buChar char="●"/>
            </a:pPr>
            <a:r>
              <a:rPr lang="en-US" sz="2450" u="sng">
                <a:solidFill>
                  <a:srgbClr val="296EAA"/>
                </a:solidFill>
                <a:highlight>
                  <a:srgbClr val="FFFFFF"/>
                </a:highlight>
              </a:rPr>
              <a:t>https://www.ft.com/content/8cb9f0fa-0a61-11e8-839d-41ca06376bf2</a:t>
            </a:r>
            <a:endParaRPr sz="2450" u="sng">
              <a:solidFill>
                <a:srgbClr val="296EAA"/>
              </a:solidFill>
              <a:highlight>
                <a:srgbClr val="FFFFFF"/>
              </a:highlight>
            </a:endParaRPr>
          </a:p>
          <a:p>
            <a:pPr indent="0" lvl="0" marL="0" rtl="0" algn="l">
              <a:lnSpc>
                <a:spcPct val="115000"/>
              </a:lnSpc>
              <a:spcBef>
                <a:spcPts val="1100"/>
              </a:spcBef>
              <a:spcAft>
                <a:spcPts val="0"/>
              </a:spcAft>
              <a:buNone/>
            </a:pPr>
            <a:r>
              <a:t/>
            </a:r>
            <a:endParaRPr sz="2350" u="sng">
              <a:solidFill>
                <a:srgbClr val="296EAA"/>
              </a:solidFill>
              <a:highlight>
                <a:srgbClr val="FFFFFF"/>
              </a:highlight>
            </a:endParaRPr>
          </a:p>
        </p:txBody>
      </p:sp>
      <p:sp>
        <p:nvSpPr>
          <p:cNvPr id="438" name="Google Shape;438;g105698b5220_4_3"/>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g106b1d1317b_6_10"/>
          <p:cNvPicPr preferRelativeResize="0"/>
          <p:nvPr/>
        </p:nvPicPr>
        <p:blipFill rotWithShape="1">
          <a:blip r:embed="rId3">
            <a:alphaModFix/>
          </a:blip>
          <a:srcRect b="0" l="0" r="0" t="0"/>
          <a:stretch/>
        </p:blipFill>
        <p:spPr>
          <a:xfrm rot="-2715963">
            <a:off x="17408685" y="474425"/>
            <a:ext cx="2207917" cy="2091999"/>
          </a:xfrm>
          <a:prstGeom prst="rect">
            <a:avLst/>
          </a:prstGeom>
          <a:noFill/>
          <a:ln>
            <a:noFill/>
          </a:ln>
        </p:spPr>
      </p:pic>
      <p:pic>
        <p:nvPicPr>
          <p:cNvPr id="114" name="Google Shape;114;g106b1d1317b_6_10"/>
          <p:cNvPicPr preferRelativeResize="0"/>
          <p:nvPr/>
        </p:nvPicPr>
        <p:blipFill rotWithShape="1">
          <a:blip r:embed="rId3">
            <a:alphaModFix/>
          </a:blip>
          <a:srcRect b="0" l="0" r="0" t="0"/>
          <a:stretch/>
        </p:blipFill>
        <p:spPr>
          <a:xfrm rot="-394912">
            <a:off x="16525442" y="6927796"/>
            <a:ext cx="5163361" cy="4892283"/>
          </a:xfrm>
          <a:prstGeom prst="rect">
            <a:avLst/>
          </a:prstGeom>
          <a:noFill/>
          <a:ln>
            <a:noFill/>
          </a:ln>
        </p:spPr>
      </p:pic>
      <p:sp>
        <p:nvSpPr>
          <p:cNvPr id="115" name="Google Shape;115;g106b1d1317b_6_10"/>
          <p:cNvSpPr txBox="1"/>
          <p:nvPr/>
        </p:nvSpPr>
        <p:spPr>
          <a:xfrm>
            <a:off x="269088" y="301369"/>
            <a:ext cx="15350705" cy="1062114"/>
          </a:xfrm>
          <a:prstGeom prst="rect">
            <a:avLst/>
          </a:prstGeom>
          <a:noFill/>
          <a:ln>
            <a:noFill/>
          </a:ln>
        </p:spPr>
        <p:txBody>
          <a:bodyPr anchorCtr="0" anchor="t" bIns="0" lIns="0" spcFirstLastPara="1" rIns="0" wrap="square" tIns="0">
            <a:spAutoFit/>
          </a:bodyPr>
          <a:lstStyle/>
          <a:p>
            <a:pPr indent="0" lvl="0" marL="0" marR="0" rtl="0" algn="l">
              <a:lnSpc>
                <a:spcPct val="118000"/>
              </a:lnSpc>
              <a:spcBef>
                <a:spcPts val="0"/>
              </a:spcBef>
              <a:spcAft>
                <a:spcPts val="0"/>
              </a:spcAft>
              <a:buNone/>
            </a:pPr>
            <a:r>
              <a:rPr lang="en-US" sz="6900">
                <a:solidFill>
                  <a:srgbClr val="8C5392"/>
                </a:solidFill>
              </a:rPr>
              <a:t>Introduction / </a:t>
            </a:r>
            <a:r>
              <a:rPr lang="en-US" sz="6900">
                <a:solidFill>
                  <a:srgbClr val="8C5392"/>
                </a:solidFill>
              </a:rPr>
              <a:t>Analytical Pipeline</a:t>
            </a:r>
            <a:endParaRPr sz="6900">
              <a:solidFill>
                <a:srgbClr val="8C5392"/>
              </a:solidFill>
            </a:endParaRPr>
          </a:p>
        </p:txBody>
      </p:sp>
      <p:grpSp>
        <p:nvGrpSpPr>
          <p:cNvPr id="116" name="Google Shape;116;g106b1d1317b_6_10"/>
          <p:cNvGrpSpPr/>
          <p:nvPr/>
        </p:nvGrpSpPr>
        <p:grpSpPr>
          <a:xfrm>
            <a:off x="269088" y="301369"/>
            <a:ext cx="15350705" cy="2192815"/>
            <a:chOff x="-382518" y="-75090"/>
            <a:chExt cx="11912700" cy="2237795"/>
          </a:xfrm>
        </p:grpSpPr>
        <p:sp>
          <p:nvSpPr>
            <p:cNvPr id="117" name="Google Shape;117;g106b1d1317b_6_10"/>
            <p:cNvSpPr txBox="1"/>
            <p:nvPr/>
          </p:nvSpPr>
          <p:spPr>
            <a:xfrm>
              <a:off x="-382518" y="-75090"/>
              <a:ext cx="11912700" cy="1083900"/>
            </a:xfrm>
            <a:prstGeom prst="rect">
              <a:avLst/>
            </a:prstGeom>
            <a:noFill/>
            <a:ln>
              <a:noFill/>
            </a:ln>
          </p:spPr>
          <p:txBody>
            <a:bodyPr anchorCtr="0" anchor="t" bIns="0" lIns="0" spcFirstLastPara="1" rIns="0" wrap="square" tIns="0">
              <a:spAutoFit/>
            </a:bodyPr>
            <a:lstStyle/>
            <a:p>
              <a:pPr indent="0" lvl="0" marL="0" marR="0" rtl="0" algn="l">
                <a:lnSpc>
                  <a:spcPct val="118000"/>
                </a:lnSpc>
                <a:spcBef>
                  <a:spcPts val="0"/>
                </a:spcBef>
                <a:spcAft>
                  <a:spcPts val="0"/>
                </a:spcAft>
                <a:buNone/>
              </a:pPr>
              <a:r>
                <a:rPr lang="en-US" sz="6900">
                  <a:solidFill>
                    <a:srgbClr val="8C5392"/>
                  </a:solidFill>
                </a:rPr>
                <a:t>I</a:t>
              </a:r>
              <a:r>
                <a:rPr lang="en-US" sz="6900">
                  <a:solidFill>
                    <a:srgbClr val="8C5392"/>
                  </a:solidFill>
                </a:rPr>
                <a:t>ntroduction / Analytical Pipeline</a:t>
              </a:r>
              <a:endParaRPr sz="6900">
                <a:solidFill>
                  <a:srgbClr val="8C5392"/>
                </a:solidFill>
              </a:endParaRPr>
            </a:p>
          </p:txBody>
        </p:sp>
        <p:sp>
          <p:nvSpPr>
            <p:cNvPr id="118" name="Google Shape;118;g106b1d1317b_6_10"/>
            <p:cNvSpPr txBox="1"/>
            <p:nvPr/>
          </p:nvSpPr>
          <p:spPr>
            <a:xfrm>
              <a:off x="-377860" y="1153205"/>
              <a:ext cx="11903400" cy="1009500"/>
            </a:xfrm>
            <a:prstGeom prst="rect">
              <a:avLst/>
            </a:prstGeom>
            <a:noFill/>
            <a:ln>
              <a:noFill/>
            </a:ln>
          </p:spPr>
          <p:txBody>
            <a:bodyPr anchorCtr="0" anchor="t" bIns="0" lIns="0" spcFirstLastPara="1" rIns="0" wrap="square" tIns="0">
              <a:spAutoFit/>
            </a:bodyPr>
            <a:lstStyle/>
            <a:p>
              <a:pPr indent="0" lvl="0" marL="0" marR="0" rtl="0" algn="just">
                <a:lnSpc>
                  <a:spcPct val="89250"/>
                </a:lnSpc>
                <a:spcBef>
                  <a:spcPts val="0"/>
                </a:spcBef>
                <a:spcAft>
                  <a:spcPts val="0"/>
                </a:spcAft>
                <a:buNone/>
              </a:pPr>
              <a:r>
                <a:rPr lang="en-US" sz="3600">
                  <a:solidFill>
                    <a:schemeClr val="dk2"/>
                  </a:solidFill>
                </a:rPr>
                <a:t>To start, this project has been an incredible learning journey with lots of brainstorming, debugging and learning. </a:t>
              </a:r>
              <a:endParaRPr sz="3200">
                <a:solidFill>
                  <a:schemeClr val="dk2"/>
                </a:solidFill>
                <a:latin typeface="Assistant"/>
                <a:ea typeface="Assistant"/>
                <a:cs typeface="Assistant"/>
                <a:sym typeface="Assistant"/>
              </a:endParaRPr>
            </a:p>
          </p:txBody>
        </p:sp>
      </p:grpSp>
      <p:pic>
        <p:nvPicPr>
          <p:cNvPr id="119" name="Google Shape;119;g106b1d1317b_6_10"/>
          <p:cNvPicPr preferRelativeResize="0"/>
          <p:nvPr/>
        </p:nvPicPr>
        <p:blipFill>
          <a:blip r:embed="rId4">
            <a:alphaModFix/>
          </a:blip>
          <a:stretch>
            <a:fillRect/>
          </a:stretch>
        </p:blipFill>
        <p:spPr>
          <a:xfrm>
            <a:off x="9855625" y="3659049"/>
            <a:ext cx="8021858" cy="5749825"/>
          </a:xfrm>
          <a:prstGeom prst="rect">
            <a:avLst/>
          </a:prstGeom>
          <a:noFill/>
          <a:ln>
            <a:noFill/>
          </a:ln>
        </p:spPr>
      </p:pic>
      <p:pic>
        <p:nvPicPr>
          <p:cNvPr id="120" name="Google Shape;120;g106b1d1317b_6_10"/>
          <p:cNvPicPr preferRelativeResize="0"/>
          <p:nvPr/>
        </p:nvPicPr>
        <p:blipFill>
          <a:blip r:embed="rId5">
            <a:alphaModFix/>
          </a:blip>
          <a:stretch>
            <a:fillRect/>
          </a:stretch>
        </p:blipFill>
        <p:spPr>
          <a:xfrm>
            <a:off x="531750" y="3857625"/>
            <a:ext cx="7687076" cy="5296575"/>
          </a:xfrm>
          <a:prstGeom prst="rect">
            <a:avLst/>
          </a:prstGeom>
          <a:noFill/>
          <a:ln>
            <a:noFill/>
          </a:ln>
        </p:spPr>
      </p:pic>
      <p:sp>
        <p:nvSpPr>
          <p:cNvPr id="121" name="Google Shape;121;g106b1d1317b_6_10"/>
          <p:cNvSpPr/>
          <p:nvPr/>
        </p:nvSpPr>
        <p:spPr>
          <a:xfrm>
            <a:off x="8598600" y="5608713"/>
            <a:ext cx="1090800" cy="146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06b1d1317b_6_10"/>
          <p:cNvSpPr txBox="1"/>
          <p:nvPr/>
        </p:nvSpPr>
        <p:spPr>
          <a:xfrm>
            <a:off x="3031000" y="2847300"/>
            <a:ext cx="4806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u="sng">
                <a:latin typeface="Lato"/>
                <a:ea typeface="Lato"/>
                <a:cs typeface="Lato"/>
                <a:sym typeface="Lato"/>
              </a:rPr>
              <a:t>Before / Brainstorming</a:t>
            </a:r>
            <a:endParaRPr sz="3100" u="sng">
              <a:latin typeface="Lato"/>
              <a:ea typeface="Lato"/>
              <a:cs typeface="Lato"/>
              <a:sym typeface="Lato"/>
            </a:endParaRPr>
          </a:p>
        </p:txBody>
      </p:sp>
      <p:sp>
        <p:nvSpPr>
          <p:cNvPr id="123" name="Google Shape;123;g106b1d1317b_6_10"/>
          <p:cNvSpPr txBox="1"/>
          <p:nvPr/>
        </p:nvSpPr>
        <p:spPr>
          <a:xfrm>
            <a:off x="11143575" y="2847300"/>
            <a:ext cx="4806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u="sng">
                <a:latin typeface="Lato"/>
                <a:ea typeface="Lato"/>
                <a:cs typeface="Lato"/>
                <a:sym typeface="Lato"/>
              </a:rPr>
              <a:t>Final Analytical Pipeline</a:t>
            </a:r>
            <a:endParaRPr sz="3100" u="sng">
              <a:latin typeface="Lato"/>
              <a:ea typeface="Lato"/>
              <a:cs typeface="Lato"/>
              <a:sym typeface="Lato"/>
            </a:endParaRPr>
          </a:p>
        </p:txBody>
      </p:sp>
      <p:sp>
        <p:nvSpPr>
          <p:cNvPr id="124" name="Google Shape;124;g106b1d1317b_6_10"/>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nvSpPr>
        <p:spPr>
          <a:xfrm>
            <a:off x="274666" y="1778725"/>
            <a:ext cx="14068200" cy="708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200">
                <a:solidFill>
                  <a:schemeClr val="dk2"/>
                </a:solidFill>
              </a:rPr>
              <a:t>We had 3 factors to consider when we were researching our data:</a:t>
            </a:r>
            <a:br>
              <a:rPr lang="en-US" sz="3200">
                <a:solidFill>
                  <a:schemeClr val="dk1"/>
                </a:solidFill>
              </a:rPr>
            </a:br>
            <a:endParaRPr/>
          </a:p>
        </p:txBody>
      </p:sp>
      <p:sp>
        <p:nvSpPr>
          <p:cNvPr id="130" name="Google Shape;130;p3"/>
          <p:cNvSpPr txBox="1"/>
          <p:nvPr/>
        </p:nvSpPr>
        <p:spPr>
          <a:xfrm>
            <a:off x="16517402" y="190500"/>
            <a:ext cx="1483800" cy="1058400"/>
          </a:xfrm>
          <a:prstGeom prst="rect">
            <a:avLst/>
          </a:prstGeom>
          <a:noFill/>
          <a:ln>
            <a:noFill/>
          </a:ln>
        </p:spPr>
        <p:txBody>
          <a:bodyPr anchorCtr="0" anchor="t" bIns="0" lIns="0" spcFirstLastPara="1" rIns="0" wrap="square" tIns="0">
            <a:spAutoFit/>
          </a:bodyPr>
          <a:lstStyle/>
          <a:p>
            <a:pPr indent="0" lvl="0" marL="0" marR="0" rtl="0" algn="r">
              <a:lnSpc>
                <a:spcPct val="118019"/>
              </a:lnSpc>
              <a:spcBef>
                <a:spcPts val="0"/>
              </a:spcBef>
              <a:spcAft>
                <a:spcPts val="0"/>
              </a:spcAft>
              <a:buNone/>
            </a:pPr>
            <a:r>
              <a:rPr lang="en-US" sz="6876" u="none">
                <a:solidFill>
                  <a:srgbClr val="FFFFFF"/>
                </a:solidFill>
              </a:rPr>
              <a:t>02</a:t>
            </a:r>
            <a:endParaRPr/>
          </a:p>
        </p:txBody>
      </p:sp>
      <p:grpSp>
        <p:nvGrpSpPr>
          <p:cNvPr id="131" name="Google Shape;131;p3"/>
          <p:cNvGrpSpPr/>
          <p:nvPr/>
        </p:nvGrpSpPr>
        <p:grpSpPr>
          <a:xfrm>
            <a:off x="2337624" y="2639744"/>
            <a:ext cx="13612771" cy="6966895"/>
            <a:chOff x="3470218" y="2595700"/>
            <a:chExt cx="11644800" cy="5602650"/>
          </a:xfrm>
        </p:grpSpPr>
        <p:grpSp>
          <p:nvGrpSpPr>
            <p:cNvPr id="132" name="Google Shape;132;p3"/>
            <p:cNvGrpSpPr/>
            <p:nvPr/>
          </p:nvGrpSpPr>
          <p:grpSpPr>
            <a:xfrm>
              <a:off x="3470218" y="2595700"/>
              <a:ext cx="11644800" cy="5602650"/>
              <a:chOff x="3320468" y="2342425"/>
              <a:chExt cx="11644800" cy="5602650"/>
            </a:xfrm>
          </p:grpSpPr>
          <p:grpSp>
            <p:nvGrpSpPr>
              <p:cNvPr id="133" name="Google Shape;133;p3"/>
              <p:cNvGrpSpPr/>
              <p:nvPr/>
            </p:nvGrpSpPr>
            <p:grpSpPr>
              <a:xfrm>
                <a:off x="3321600" y="2342425"/>
                <a:ext cx="3885600" cy="3139200"/>
                <a:chOff x="1660800" y="1171213"/>
                <a:chExt cx="1942800" cy="1569600"/>
              </a:xfrm>
            </p:grpSpPr>
            <p:sp>
              <p:nvSpPr>
                <p:cNvPr id="134" name="Google Shape;134;p3"/>
                <p:cNvSpPr/>
                <p:nvPr/>
              </p:nvSpPr>
              <p:spPr>
                <a:xfrm>
                  <a:off x="1660800" y="1171213"/>
                  <a:ext cx="1942800" cy="1569600"/>
                </a:xfrm>
                <a:prstGeom prst="round1Rect">
                  <a:avLst>
                    <a:gd fmla="val 17446" name="adj"/>
                  </a:avLst>
                </a:prstGeom>
                <a:solidFill>
                  <a:srgbClr val="8C53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5" name="Google Shape;135;p3"/>
                <p:cNvSpPr txBox="1"/>
                <p:nvPr/>
              </p:nvSpPr>
              <p:spPr>
                <a:xfrm>
                  <a:off x="1879878" y="1220248"/>
                  <a:ext cx="1451700" cy="260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US" sz="2200">
                      <a:solidFill>
                        <a:schemeClr val="lt1"/>
                      </a:solidFill>
                    </a:rPr>
                    <a:t>Period of Time Covered</a:t>
                  </a:r>
                  <a:endParaRPr sz="2200">
                    <a:solidFill>
                      <a:srgbClr val="FFFFFF"/>
                    </a:solidFill>
                  </a:endParaRPr>
                </a:p>
              </p:txBody>
            </p:sp>
            <p:sp>
              <p:nvSpPr>
                <p:cNvPr id="136" name="Google Shape;136;p3"/>
                <p:cNvSpPr txBox="1"/>
                <p:nvPr/>
              </p:nvSpPr>
              <p:spPr>
                <a:xfrm>
                  <a:off x="1676478" y="1596131"/>
                  <a:ext cx="1858500" cy="10782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lang="en-US" sz="2200">
                      <a:solidFill>
                        <a:schemeClr val="lt1"/>
                      </a:solidFill>
                    </a:rPr>
                    <a:t>In order to be able to draw more accurate conclusions and train our model more efficiently, we needed data that covered at least 25 years or more.</a:t>
                  </a:r>
                  <a:endParaRPr sz="2200">
                    <a:solidFill>
                      <a:srgbClr val="FFFFFF"/>
                    </a:solidFill>
                  </a:endParaRPr>
                </a:p>
              </p:txBody>
            </p:sp>
          </p:grpSp>
          <p:grpSp>
            <p:nvGrpSpPr>
              <p:cNvPr id="137" name="Google Shape;137;p3"/>
              <p:cNvGrpSpPr/>
              <p:nvPr/>
            </p:nvGrpSpPr>
            <p:grpSpPr>
              <a:xfrm>
                <a:off x="7201200" y="2342425"/>
                <a:ext cx="3885600" cy="3139200"/>
                <a:chOff x="3600600" y="1170963"/>
                <a:chExt cx="1942800" cy="1569600"/>
              </a:xfrm>
            </p:grpSpPr>
            <p:sp>
              <p:nvSpPr>
                <p:cNvPr id="138" name="Google Shape;138;p3"/>
                <p:cNvSpPr/>
                <p:nvPr/>
              </p:nvSpPr>
              <p:spPr>
                <a:xfrm>
                  <a:off x="3600600" y="1170963"/>
                  <a:ext cx="1942800" cy="1569600"/>
                </a:xfrm>
                <a:prstGeom prst="round2SameRect">
                  <a:avLst>
                    <a:gd fmla="val 18098" name="adj1"/>
                    <a:gd fmla="val 0" name="adj2"/>
                  </a:avLst>
                </a:prstGeom>
                <a:solidFill>
                  <a:srgbClr val="8A439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39" name="Google Shape;139;p3"/>
                <p:cNvSpPr txBox="1"/>
                <p:nvPr/>
              </p:nvSpPr>
              <p:spPr>
                <a:xfrm>
                  <a:off x="3819003" y="1219999"/>
                  <a:ext cx="1451700" cy="260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US" sz="2400">
                      <a:solidFill>
                        <a:schemeClr val="lt1"/>
                      </a:solidFill>
                    </a:rPr>
                    <a:t>Source of the Data</a:t>
                  </a:r>
                  <a:endParaRPr b="1" sz="2400">
                    <a:solidFill>
                      <a:srgbClr val="FFFFFF"/>
                    </a:solidFill>
                  </a:endParaRPr>
                </a:p>
              </p:txBody>
            </p:sp>
            <p:sp>
              <p:nvSpPr>
                <p:cNvPr id="140" name="Google Shape;140;p3"/>
                <p:cNvSpPr txBox="1"/>
                <p:nvPr/>
              </p:nvSpPr>
              <p:spPr>
                <a:xfrm>
                  <a:off x="3845861" y="1485698"/>
                  <a:ext cx="1451700" cy="5124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0"/>
                    </a:spcAft>
                    <a:buNone/>
                  </a:pPr>
                  <a:r>
                    <a:rPr lang="en-US" sz="2100">
                      <a:solidFill>
                        <a:schemeClr val="lt1"/>
                      </a:solidFill>
                    </a:rPr>
                    <a:t>We needed data sets that are official and public, and most importantly complete, due to the sensitive nature of the subject.</a:t>
                  </a:r>
                  <a:endParaRPr sz="2100">
                    <a:solidFill>
                      <a:schemeClr val="lt1"/>
                    </a:solidFill>
                  </a:endParaRPr>
                </a:p>
                <a:p>
                  <a:pPr indent="0" lvl="0" marL="0" rtl="0" algn="ctr">
                    <a:lnSpc>
                      <a:spcPct val="115000"/>
                    </a:lnSpc>
                    <a:spcBef>
                      <a:spcPts val="3200"/>
                    </a:spcBef>
                    <a:spcAft>
                      <a:spcPts val="3200"/>
                    </a:spcAft>
                    <a:buNone/>
                  </a:pPr>
                  <a:r>
                    <a:t/>
                  </a:r>
                  <a:endParaRPr sz="2100">
                    <a:solidFill>
                      <a:srgbClr val="FFFFFF"/>
                    </a:solidFill>
                  </a:endParaRPr>
                </a:p>
              </p:txBody>
            </p:sp>
          </p:grpSp>
          <p:grpSp>
            <p:nvGrpSpPr>
              <p:cNvPr id="141" name="Google Shape;141;p3"/>
              <p:cNvGrpSpPr/>
              <p:nvPr/>
            </p:nvGrpSpPr>
            <p:grpSpPr>
              <a:xfrm>
                <a:off x="11079668" y="2376328"/>
                <a:ext cx="3885600" cy="3105297"/>
                <a:chOff x="5539816" y="1171213"/>
                <a:chExt cx="1942800" cy="1569600"/>
              </a:xfrm>
            </p:grpSpPr>
            <p:sp>
              <p:nvSpPr>
                <p:cNvPr id="142" name="Google Shape;142;p3"/>
                <p:cNvSpPr/>
                <p:nvPr/>
              </p:nvSpPr>
              <p:spPr>
                <a:xfrm flipH="1">
                  <a:off x="5539816" y="1171213"/>
                  <a:ext cx="1942800" cy="1569600"/>
                </a:xfrm>
                <a:prstGeom prst="round1Rect">
                  <a:avLst>
                    <a:gd fmla="val 17446" name="adj"/>
                  </a:avLst>
                </a:prstGeom>
                <a:solidFill>
                  <a:srgbClr val="731F7D"/>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3" name="Google Shape;143;p3"/>
                <p:cNvSpPr txBox="1"/>
                <p:nvPr/>
              </p:nvSpPr>
              <p:spPr>
                <a:xfrm>
                  <a:off x="5758131" y="1206155"/>
                  <a:ext cx="1451700" cy="4599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US" sz="2100">
                      <a:solidFill>
                        <a:srgbClr val="FFFFFF"/>
                      </a:solidFill>
                    </a:rPr>
                    <a:t>Relevant to the Housing Market</a:t>
                  </a:r>
                  <a:endParaRPr sz="2100">
                    <a:solidFill>
                      <a:srgbClr val="FFFFFF"/>
                    </a:solidFill>
                  </a:endParaRPr>
                </a:p>
              </p:txBody>
            </p:sp>
            <p:sp>
              <p:nvSpPr>
                <p:cNvPr id="144" name="Google Shape;144;p3"/>
                <p:cNvSpPr txBox="1"/>
                <p:nvPr/>
              </p:nvSpPr>
              <p:spPr>
                <a:xfrm>
                  <a:off x="5758124" y="1609196"/>
                  <a:ext cx="1451700" cy="676500"/>
                </a:xfrm>
                <a:prstGeom prst="rect">
                  <a:avLst/>
                </a:prstGeom>
                <a:noFill/>
                <a:ln>
                  <a:noFill/>
                </a:ln>
              </p:spPr>
              <p:txBody>
                <a:bodyPr anchorCtr="0" anchor="t" bIns="182850" lIns="182850" spcFirstLastPara="1" rIns="182850" wrap="square" tIns="182850">
                  <a:noAutofit/>
                </a:bodyPr>
                <a:lstStyle/>
                <a:p>
                  <a:pPr indent="0" lvl="0" marL="0" rtl="0" algn="ctr">
                    <a:lnSpc>
                      <a:spcPct val="115000"/>
                    </a:lnSpc>
                    <a:spcBef>
                      <a:spcPts val="0"/>
                    </a:spcBef>
                    <a:spcAft>
                      <a:spcPts val="3200"/>
                    </a:spcAft>
                    <a:buNone/>
                  </a:pPr>
                  <a:r>
                    <a:rPr lang="en-US" sz="2100">
                      <a:solidFill>
                        <a:srgbClr val="FFFFFF"/>
                      </a:solidFill>
                    </a:rPr>
                    <a:t>We tried looking for different variants of the housing market that would be relevant to our analysis and tie it together.</a:t>
                  </a:r>
                  <a:endParaRPr sz="2100">
                    <a:solidFill>
                      <a:srgbClr val="FFFFFF"/>
                    </a:solidFill>
                  </a:endParaRPr>
                </a:p>
              </p:txBody>
            </p:sp>
          </p:grpSp>
          <p:grpSp>
            <p:nvGrpSpPr>
              <p:cNvPr id="145" name="Google Shape;145;p3"/>
              <p:cNvGrpSpPr/>
              <p:nvPr/>
            </p:nvGrpSpPr>
            <p:grpSpPr>
              <a:xfrm>
                <a:off x="3320468" y="5447875"/>
                <a:ext cx="11644800" cy="2497200"/>
                <a:chOff x="1660800" y="2723938"/>
                <a:chExt cx="5822400" cy="1248600"/>
              </a:xfrm>
            </p:grpSpPr>
            <p:sp>
              <p:nvSpPr>
                <p:cNvPr id="146" name="Google Shape;146;p3"/>
                <p:cNvSpPr/>
                <p:nvPr/>
              </p:nvSpPr>
              <p:spPr>
                <a:xfrm rot="10800000">
                  <a:off x="1660800" y="2723938"/>
                  <a:ext cx="5822400" cy="1248600"/>
                </a:xfrm>
                <a:prstGeom prst="round2SameRect">
                  <a:avLst>
                    <a:gd fmla="val 18098" name="adj1"/>
                    <a:gd fmla="val 0" name="adj2"/>
                  </a:avLst>
                </a:prstGeom>
                <a:solidFill>
                  <a:srgbClr val="4D1354"/>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47" name="Google Shape;147;p3"/>
                <p:cNvSpPr txBox="1"/>
                <p:nvPr/>
              </p:nvSpPr>
              <p:spPr>
                <a:xfrm>
                  <a:off x="3201444" y="2863570"/>
                  <a:ext cx="2741100" cy="260400"/>
                </a:xfrm>
                <a:prstGeom prst="rect">
                  <a:avLst/>
                </a:prstGeom>
                <a:noFill/>
                <a:ln>
                  <a:noFill/>
                </a:ln>
              </p:spPr>
              <p:txBody>
                <a:bodyPr anchorCtr="0" anchor="t" bIns="182850" lIns="182850" spcFirstLastPara="1" rIns="182850" wrap="square" tIns="182850">
                  <a:noAutofit/>
                </a:bodyPr>
                <a:lstStyle/>
                <a:p>
                  <a:pPr indent="0" lvl="0" marL="0" rtl="0" algn="ctr">
                    <a:spcBef>
                      <a:spcPts val="0"/>
                    </a:spcBef>
                    <a:spcAft>
                      <a:spcPts val="0"/>
                    </a:spcAft>
                    <a:buNone/>
                  </a:pPr>
                  <a:r>
                    <a:rPr b="1" lang="en-US" sz="2400">
                      <a:solidFill>
                        <a:srgbClr val="FFFFFF"/>
                      </a:solidFill>
                    </a:rPr>
                    <a:t>We used official resources</a:t>
                  </a:r>
                  <a:endParaRPr sz="2400">
                    <a:solidFill>
                      <a:srgbClr val="FFFFFF"/>
                    </a:solidFill>
                  </a:endParaRPr>
                </a:p>
              </p:txBody>
            </p:sp>
            <p:sp>
              <p:nvSpPr>
                <p:cNvPr id="148" name="Google Shape;148;p3"/>
                <p:cNvSpPr txBox="1"/>
                <p:nvPr/>
              </p:nvSpPr>
              <p:spPr>
                <a:xfrm>
                  <a:off x="2910448" y="3130102"/>
                  <a:ext cx="3323100" cy="512400"/>
                </a:xfrm>
                <a:prstGeom prst="rect">
                  <a:avLst/>
                </a:prstGeom>
                <a:noFill/>
                <a:ln>
                  <a:noFill/>
                </a:ln>
              </p:spPr>
              <p:txBody>
                <a:bodyPr anchorCtr="0" anchor="t" bIns="182850" lIns="182850" spcFirstLastPara="1" rIns="182850" wrap="square" tIns="182850">
                  <a:noAutofit/>
                </a:bodyPr>
                <a:lstStyle/>
                <a:p>
                  <a:pPr indent="-368300" lvl="0" marL="457200" rtl="0" algn="ctr">
                    <a:lnSpc>
                      <a:spcPct val="115000"/>
                    </a:lnSpc>
                    <a:spcBef>
                      <a:spcPts val="0"/>
                    </a:spcBef>
                    <a:spcAft>
                      <a:spcPts val="0"/>
                    </a:spcAft>
                    <a:buClr>
                      <a:srgbClr val="FFFFFF"/>
                    </a:buClr>
                    <a:buSzPts val="2200"/>
                    <a:buChar char="●"/>
                  </a:pPr>
                  <a:r>
                    <a:rPr lang="en-US" sz="2200">
                      <a:solidFill>
                        <a:srgbClr val="FFFFFF"/>
                      </a:solidFill>
                    </a:rPr>
                    <a:t>Statistics Canada official website and datasets</a:t>
                  </a:r>
                  <a:endParaRPr sz="2200">
                    <a:solidFill>
                      <a:srgbClr val="FFFFFF"/>
                    </a:solidFill>
                  </a:endParaRPr>
                </a:p>
                <a:p>
                  <a:pPr indent="-368300" lvl="0" marL="457200" rtl="0" algn="ctr">
                    <a:lnSpc>
                      <a:spcPct val="115000"/>
                    </a:lnSpc>
                    <a:spcBef>
                      <a:spcPts val="0"/>
                    </a:spcBef>
                    <a:spcAft>
                      <a:spcPts val="0"/>
                    </a:spcAft>
                    <a:buClr>
                      <a:srgbClr val="FFFFFF"/>
                    </a:buClr>
                    <a:buSzPts val="2200"/>
                    <a:buChar char="●"/>
                  </a:pPr>
                  <a:r>
                    <a:rPr lang="en-US" sz="2200">
                      <a:solidFill>
                        <a:srgbClr val="FFFFFF"/>
                      </a:solidFill>
                    </a:rPr>
                    <a:t>Canada Mortgage and Housing Corporation</a:t>
                  </a:r>
                  <a:endParaRPr sz="2200">
                    <a:solidFill>
                      <a:srgbClr val="FFFFFF"/>
                    </a:solidFill>
                  </a:endParaRPr>
                </a:p>
              </p:txBody>
            </p:sp>
          </p:grpSp>
        </p:grpSp>
        <p:grpSp>
          <p:nvGrpSpPr>
            <p:cNvPr id="149" name="Google Shape;149;p3"/>
            <p:cNvGrpSpPr/>
            <p:nvPr/>
          </p:nvGrpSpPr>
          <p:grpSpPr>
            <a:xfrm>
              <a:off x="7093111" y="5427392"/>
              <a:ext cx="4399051" cy="520733"/>
              <a:chOff x="6947786" y="3855142"/>
              <a:chExt cx="4399051" cy="520733"/>
            </a:xfrm>
          </p:grpSpPr>
          <p:grpSp>
            <p:nvGrpSpPr>
              <p:cNvPr id="150" name="Google Shape;150;p3"/>
              <p:cNvGrpSpPr/>
              <p:nvPr/>
            </p:nvGrpSpPr>
            <p:grpSpPr>
              <a:xfrm>
                <a:off x="6947786" y="3855142"/>
                <a:ext cx="520733" cy="520733"/>
                <a:chOff x="3157188" y="909150"/>
                <a:chExt cx="470400" cy="470400"/>
              </a:xfrm>
            </p:grpSpPr>
            <p:sp>
              <p:nvSpPr>
                <p:cNvPr id="151" name="Google Shape;151;p3"/>
                <p:cNvSpPr/>
                <p:nvPr/>
              </p:nvSpPr>
              <p:spPr>
                <a:xfrm>
                  <a:off x="3157188" y="909150"/>
                  <a:ext cx="470400" cy="470400"/>
                </a:xfrm>
                <a:prstGeom prst="ellipse">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2" name="Google Shape;152;p3"/>
                <p:cNvSpPr/>
                <p:nvPr/>
              </p:nvSpPr>
              <p:spPr>
                <a:xfrm>
                  <a:off x="3243138" y="995100"/>
                  <a:ext cx="298500" cy="298500"/>
                </a:xfrm>
                <a:prstGeom prst="mathPlus">
                  <a:avLst>
                    <a:gd fmla="val 9900" name="adj1"/>
                  </a:avLst>
                </a:prstGeom>
                <a:solidFill>
                  <a:srgbClr val="307B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nvGrpSpPr>
              <p:cNvPr id="153" name="Google Shape;153;p3"/>
              <p:cNvGrpSpPr/>
              <p:nvPr/>
            </p:nvGrpSpPr>
            <p:grpSpPr>
              <a:xfrm>
                <a:off x="10826104" y="3855142"/>
                <a:ext cx="520733" cy="520733"/>
                <a:chOff x="3157188" y="909150"/>
                <a:chExt cx="470400" cy="470400"/>
              </a:xfrm>
            </p:grpSpPr>
            <p:sp>
              <p:nvSpPr>
                <p:cNvPr id="154" name="Google Shape;154;p3"/>
                <p:cNvSpPr/>
                <p:nvPr/>
              </p:nvSpPr>
              <p:spPr>
                <a:xfrm>
                  <a:off x="3157188" y="909150"/>
                  <a:ext cx="470400" cy="470400"/>
                </a:xfrm>
                <a:prstGeom prst="ellipse">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155" name="Google Shape;155;p3"/>
                <p:cNvSpPr/>
                <p:nvPr/>
              </p:nvSpPr>
              <p:spPr>
                <a:xfrm>
                  <a:off x="3243138" y="995100"/>
                  <a:ext cx="298500" cy="298500"/>
                </a:xfrm>
                <a:prstGeom prst="mathPlus">
                  <a:avLst>
                    <a:gd fmla="val 9900" name="adj1"/>
                  </a:avLst>
                </a:prstGeom>
                <a:solidFill>
                  <a:srgbClr val="0D5DD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grpSp>
        </p:grpSp>
      </p:grpSp>
      <p:sp>
        <p:nvSpPr>
          <p:cNvPr id="156" name="Google Shape;156;p3"/>
          <p:cNvSpPr txBox="1"/>
          <p:nvPr/>
        </p:nvSpPr>
        <p:spPr>
          <a:xfrm>
            <a:off x="160875" y="378938"/>
            <a:ext cx="7677600" cy="1246800"/>
          </a:xfrm>
          <a:prstGeom prst="rect">
            <a:avLst/>
          </a:prstGeom>
          <a:noFill/>
          <a:ln>
            <a:noFill/>
          </a:ln>
        </p:spPr>
        <p:txBody>
          <a:bodyPr anchorCtr="0" anchor="t" bIns="91425" lIns="91425" spcFirstLastPara="1" rIns="91425" wrap="square" tIns="91425">
            <a:spAutoFit/>
          </a:bodyPr>
          <a:lstStyle/>
          <a:p>
            <a:pPr indent="0" lvl="0" marL="0" rtl="0" algn="just">
              <a:lnSpc>
                <a:spcPct val="118019"/>
              </a:lnSpc>
              <a:spcBef>
                <a:spcPts val="0"/>
              </a:spcBef>
              <a:spcAft>
                <a:spcPts val="0"/>
              </a:spcAft>
              <a:buNone/>
            </a:pPr>
            <a:r>
              <a:rPr lang="en-US" sz="6900">
                <a:solidFill>
                  <a:srgbClr val="8A4392"/>
                </a:solidFill>
              </a:rPr>
              <a:t>Data Exploration</a:t>
            </a:r>
            <a:endParaRPr sz="6900"/>
          </a:p>
        </p:txBody>
      </p:sp>
      <p:pic>
        <p:nvPicPr>
          <p:cNvPr id="157" name="Google Shape;157;p3"/>
          <p:cNvPicPr preferRelativeResize="0"/>
          <p:nvPr/>
        </p:nvPicPr>
        <p:blipFill rotWithShape="1">
          <a:blip r:embed="rId3">
            <a:alphaModFix/>
          </a:blip>
          <a:srcRect b="0" l="0" r="0" t="0"/>
          <a:stretch/>
        </p:blipFill>
        <p:spPr>
          <a:xfrm rot="-3378136">
            <a:off x="14907727" y="-1179972"/>
            <a:ext cx="3769950" cy="4364619"/>
          </a:xfrm>
          <a:prstGeom prst="rect">
            <a:avLst/>
          </a:prstGeom>
          <a:noFill/>
          <a:ln>
            <a:noFill/>
          </a:ln>
        </p:spPr>
      </p:pic>
      <p:sp>
        <p:nvSpPr>
          <p:cNvPr id="158" name="Google Shape;158;p3"/>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62" name="Shape 162"/>
        <p:cNvGrpSpPr/>
        <p:nvPr/>
      </p:nvGrpSpPr>
      <p:grpSpPr>
        <a:xfrm>
          <a:off x="0" y="0"/>
          <a:ext cx="0" cy="0"/>
          <a:chOff x="0" y="0"/>
          <a:chExt cx="0" cy="0"/>
        </a:xfrm>
      </p:grpSpPr>
      <p:pic>
        <p:nvPicPr>
          <p:cNvPr id="163" name="Google Shape;163;p4"/>
          <p:cNvPicPr preferRelativeResize="0"/>
          <p:nvPr/>
        </p:nvPicPr>
        <p:blipFill rotWithShape="1">
          <a:blip r:embed="rId3">
            <a:alphaModFix/>
          </a:blip>
          <a:srcRect b="0" l="0" r="0" t="0"/>
          <a:stretch/>
        </p:blipFill>
        <p:spPr>
          <a:xfrm rot="4494632">
            <a:off x="-500191" y="7977821"/>
            <a:ext cx="2605187" cy="2468416"/>
          </a:xfrm>
          <a:prstGeom prst="rect">
            <a:avLst/>
          </a:prstGeom>
          <a:noFill/>
          <a:ln>
            <a:noFill/>
          </a:ln>
        </p:spPr>
      </p:pic>
      <p:pic>
        <p:nvPicPr>
          <p:cNvPr id="164" name="Google Shape;164;p4"/>
          <p:cNvPicPr preferRelativeResize="0"/>
          <p:nvPr/>
        </p:nvPicPr>
        <p:blipFill rotWithShape="1">
          <a:blip r:embed="rId4">
            <a:alphaModFix/>
          </a:blip>
          <a:srcRect b="0" l="0" r="0" t="0"/>
          <a:stretch/>
        </p:blipFill>
        <p:spPr>
          <a:xfrm>
            <a:off x="-1935294" y="-726315"/>
            <a:ext cx="4268878" cy="3799300"/>
          </a:xfrm>
          <a:prstGeom prst="rect">
            <a:avLst/>
          </a:prstGeom>
          <a:noFill/>
          <a:ln>
            <a:noFill/>
          </a:ln>
        </p:spPr>
      </p:pic>
      <p:pic>
        <p:nvPicPr>
          <p:cNvPr id="165" name="Google Shape;165;p4"/>
          <p:cNvPicPr preferRelativeResize="0"/>
          <p:nvPr/>
        </p:nvPicPr>
        <p:blipFill rotWithShape="1">
          <a:blip r:embed="rId5">
            <a:alphaModFix/>
          </a:blip>
          <a:srcRect b="0" l="0" r="0" t="0"/>
          <a:stretch/>
        </p:blipFill>
        <p:spPr>
          <a:xfrm rot="313118">
            <a:off x="-1400528" y="3271243"/>
            <a:ext cx="4558250" cy="4358823"/>
          </a:xfrm>
          <a:prstGeom prst="rect">
            <a:avLst/>
          </a:prstGeom>
          <a:noFill/>
          <a:ln>
            <a:noFill/>
          </a:ln>
        </p:spPr>
      </p:pic>
      <p:sp>
        <p:nvSpPr>
          <p:cNvPr id="166" name="Google Shape;166;p4"/>
          <p:cNvSpPr txBox="1"/>
          <p:nvPr/>
        </p:nvSpPr>
        <p:spPr>
          <a:xfrm>
            <a:off x="1504000" y="1840125"/>
            <a:ext cx="16299000" cy="800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600">
                <a:solidFill>
                  <a:schemeClr val="lt1"/>
                </a:solidFill>
                <a:latin typeface="Arial"/>
                <a:ea typeface="Arial"/>
                <a:cs typeface="Arial"/>
                <a:sym typeface="Arial"/>
              </a:rPr>
              <a:t>To get </a:t>
            </a:r>
            <a:r>
              <a:rPr lang="en-US" sz="2600">
                <a:solidFill>
                  <a:schemeClr val="lt1"/>
                </a:solidFill>
              </a:rPr>
              <a:t>the </a:t>
            </a:r>
            <a:r>
              <a:rPr lang="en-US" sz="2600">
                <a:solidFill>
                  <a:schemeClr val="lt1"/>
                </a:solidFill>
                <a:latin typeface="Arial"/>
                <a:ea typeface="Arial"/>
                <a:cs typeface="Arial"/>
                <a:sym typeface="Arial"/>
              </a:rPr>
              <a:t>four variables for our analysis we ingested data from 3 different csv’s</a:t>
            </a:r>
            <a:r>
              <a:rPr lang="en-US" sz="2600">
                <a:solidFill>
                  <a:schemeClr val="lt1"/>
                </a:solidFill>
              </a:rPr>
              <a:t>, a</a:t>
            </a:r>
            <a:r>
              <a:rPr lang="en-US" sz="2600">
                <a:solidFill>
                  <a:schemeClr val="lt1"/>
                </a:solidFill>
                <a:latin typeface="Arial"/>
                <a:ea typeface="Arial"/>
                <a:cs typeface="Arial"/>
                <a:sym typeface="Arial"/>
              </a:rPr>
              <a:t>nd each data set required a different cleaning process.</a:t>
            </a:r>
            <a:endParaRPr sz="2600"/>
          </a:p>
        </p:txBody>
      </p:sp>
      <p:sp>
        <p:nvSpPr>
          <p:cNvPr id="167" name="Google Shape;167;p4"/>
          <p:cNvSpPr txBox="1"/>
          <p:nvPr/>
        </p:nvSpPr>
        <p:spPr>
          <a:xfrm>
            <a:off x="11999200" y="302175"/>
            <a:ext cx="5803800" cy="1062000"/>
          </a:xfrm>
          <a:prstGeom prst="rect">
            <a:avLst/>
          </a:prstGeom>
          <a:noFill/>
          <a:ln>
            <a:noFill/>
          </a:ln>
        </p:spPr>
        <p:txBody>
          <a:bodyPr anchorCtr="0" anchor="t" bIns="0" lIns="0" spcFirstLastPara="1" rIns="0" wrap="square" tIns="0">
            <a:spAutoFit/>
          </a:bodyPr>
          <a:lstStyle/>
          <a:p>
            <a:pPr indent="0" lvl="0" marL="0" marR="0" rtl="0" algn="r">
              <a:lnSpc>
                <a:spcPct val="117999"/>
              </a:lnSpc>
              <a:spcBef>
                <a:spcPts val="0"/>
              </a:spcBef>
              <a:spcAft>
                <a:spcPts val="0"/>
              </a:spcAft>
              <a:buNone/>
            </a:pPr>
            <a:r>
              <a:rPr lang="en-US" sz="6900">
                <a:solidFill>
                  <a:srgbClr val="FFFFFF"/>
                </a:solidFill>
                <a:latin typeface="Arial"/>
                <a:ea typeface="Arial"/>
                <a:cs typeface="Arial"/>
                <a:sym typeface="Arial"/>
              </a:rPr>
              <a:t>Data Cleaning</a:t>
            </a:r>
            <a:endParaRPr sz="6900"/>
          </a:p>
        </p:txBody>
      </p:sp>
      <p:sp>
        <p:nvSpPr>
          <p:cNvPr id="168" name="Google Shape;168;p4"/>
          <p:cNvSpPr txBox="1"/>
          <p:nvPr/>
        </p:nvSpPr>
        <p:spPr>
          <a:xfrm>
            <a:off x="1952675" y="2640525"/>
            <a:ext cx="9381300" cy="7434600"/>
          </a:xfrm>
          <a:prstGeom prst="rect">
            <a:avLst/>
          </a:prstGeom>
          <a:noFill/>
          <a:ln>
            <a:noFill/>
          </a:ln>
        </p:spPr>
        <p:txBody>
          <a:bodyPr anchorCtr="0" anchor="t" bIns="0" lIns="0" spcFirstLastPara="1" rIns="0" wrap="square" tIns="0">
            <a:spAutoFit/>
          </a:bodyPr>
          <a:lstStyle/>
          <a:p>
            <a:pPr indent="-457200" lvl="0" marL="514350" marR="0" rtl="0" algn="just">
              <a:spcBef>
                <a:spcPts val="0"/>
              </a:spcBef>
              <a:spcAft>
                <a:spcPts val="0"/>
              </a:spcAft>
              <a:buClr>
                <a:schemeClr val="lt1"/>
              </a:buClr>
              <a:buSzPts val="2300"/>
              <a:buFont typeface="Courier New"/>
              <a:buChar char="o"/>
            </a:pPr>
            <a:r>
              <a:rPr lang="en-US" sz="2300">
                <a:solidFill>
                  <a:schemeClr val="lt1"/>
                </a:solidFill>
                <a:latin typeface="Arial"/>
                <a:ea typeface="Arial"/>
                <a:cs typeface="Arial"/>
                <a:sym typeface="Arial"/>
              </a:rPr>
              <a:t>Prime rate and 5-year Conventional Mortgage rates:</a:t>
            </a:r>
            <a:endParaRPr sz="2300"/>
          </a:p>
          <a:p>
            <a:pPr indent="-457200" lvl="1" marL="971550" marR="0" rtl="0" algn="just">
              <a:spcBef>
                <a:spcPts val="0"/>
              </a:spcBef>
              <a:spcAft>
                <a:spcPts val="0"/>
              </a:spcAft>
              <a:buClr>
                <a:schemeClr val="lt1"/>
              </a:buClr>
              <a:buSzPts val="2300"/>
              <a:buFont typeface="Arial"/>
              <a:buChar char="•"/>
            </a:pPr>
            <a:r>
              <a:rPr lang="en-US" sz="2300">
                <a:solidFill>
                  <a:schemeClr val="lt1"/>
                </a:solidFill>
              </a:rPr>
              <a:t>In this csv, </a:t>
            </a:r>
            <a:r>
              <a:rPr lang="en-US" sz="2300">
                <a:solidFill>
                  <a:schemeClr val="lt1"/>
                </a:solidFill>
              </a:rPr>
              <a:t>the</a:t>
            </a:r>
            <a:r>
              <a:rPr lang="en-US" sz="2300">
                <a:solidFill>
                  <a:schemeClr val="lt1"/>
                </a:solidFill>
              </a:rPr>
              <a:t> d</a:t>
            </a:r>
            <a:r>
              <a:rPr b="0" i="0" lang="en-US" sz="2300" u="none" cap="none" strike="noStrike">
                <a:solidFill>
                  <a:schemeClr val="lt1"/>
                </a:solidFill>
                <a:latin typeface="Arial"/>
                <a:ea typeface="Arial"/>
                <a:cs typeface="Arial"/>
                <a:sym typeface="Arial"/>
              </a:rPr>
              <a:t>ata </a:t>
            </a:r>
            <a:r>
              <a:rPr lang="en-US" sz="2300">
                <a:solidFill>
                  <a:schemeClr val="lt1"/>
                </a:solidFill>
              </a:rPr>
              <a:t>was not in a regular frequency</a:t>
            </a:r>
            <a:r>
              <a:rPr b="0" i="0" lang="en-US" sz="2300" u="none" cap="none" strike="noStrike">
                <a:solidFill>
                  <a:schemeClr val="lt1"/>
                </a:solidFill>
                <a:latin typeface="Arial"/>
                <a:ea typeface="Arial"/>
                <a:cs typeface="Arial"/>
                <a:sym typeface="Arial"/>
              </a:rPr>
              <a:t> (it was neither daily, monthly, or weekly). </a:t>
            </a:r>
            <a:endParaRPr sz="2300">
              <a:solidFill>
                <a:schemeClr val="lt1"/>
              </a:solidFill>
            </a:endParaRPr>
          </a:p>
          <a:p>
            <a:pPr indent="0" lvl="0" marL="914400" marR="0" rtl="0" algn="just">
              <a:spcBef>
                <a:spcPts val="0"/>
              </a:spcBef>
              <a:spcAft>
                <a:spcPts val="0"/>
              </a:spcAft>
              <a:buNone/>
            </a:pPr>
            <a:r>
              <a:t/>
            </a:r>
            <a:endParaRPr sz="2300">
              <a:solidFill>
                <a:schemeClr val="lt1"/>
              </a:solidFill>
            </a:endParaRPr>
          </a:p>
          <a:p>
            <a:pPr indent="0" lvl="0" marL="914400" marR="0" rtl="0" algn="just">
              <a:spcBef>
                <a:spcPts val="0"/>
              </a:spcBef>
              <a:spcAft>
                <a:spcPts val="0"/>
              </a:spcAft>
              <a:buNone/>
            </a:pPr>
            <a:r>
              <a:rPr b="0" i="0" lang="en-US" sz="2300" u="none" cap="none" strike="noStrike">
                <a:solidFill>
                  <a:schemeClr val="lt1"/>
                </a:solidFill>
                <a:latin typeface="Arial"/>
                <a:ea typeface="Arial"/>
                <a:cs typeface="Arial"/>
                <a:sym typeface="Arial"/>
              </a:rPr>
              <a:t>To </a:t>
            </a:r>
            <a:r>
              <a:rPr lang="en-US" sz="2300">
                <a:solidFill>
                  <a:schemeClr val="lt1"/>
                </a:solidFill>
              </a:rPr>
              <a:t>convert it into a uniformed frequency, we u</a:t>
            </a:r>
            <a:r>
              <a:rPr b="0" i="0" lang="en-US" sz="2300" u="none" cap="none" strike="noStrike">
                <a:solidFill>
                  <a:schemeClr val="lt1"/>
                </a:solidFill>
                <a:latin typeface="Arial"/>
                <a:ea typeface="Arial"/>
                <a:cs typeface="Arial"/>
                <a:sym typeface="Arial"/>
              </a:rPr>
              <a:t>s</a:t>
            </a:r>
            <a:r>
              <a:rPr lang="en-US" sz="2300">
                <a:solidFill>
                  <a:schemeClr val="lt1"/>
                </a:solidFill>
              </a:rPr>
              <a:t>ed </a:t>
            </a:r>
            <a:r>
              <a:rPr b="0" i="0" lang="en-US" sz="2300" u="none" cap="none" strike="noStrike">
                <a:solidFill>
                  <a:schemeClr val="lt1"/>
                </a:solidFill>
                <a:latin typeface="Arial"/>
                <a:ea typeface="Arial"/>
                <a:cs typeface="Arial"/>
                <a:sym typeface="Arial"/>
              </a:rPr>
              <a:t>the ‘resampling’ method </a:t>
            </a:r>
            <a:r>
              <a:rPr lang="en-US" sz="2300">
                <a:solidFill>
                  <a:schemeClr val="lt1"/>
                </a:solidFill>
              </a:rPr>
              <a:t>and </a:t>
            </a:r>
            <a:r>
              <a:rPr b="0" i="0" lang="en-US" sz="2300" u="none" cap="none" strike="noStrike">
                <a:solidFill>
                  <a:schemeClr val="lt1"/>
                </a:solidFill>
                <a:latin typeface="Arial"/>
                <a:ea typeface="Arial"/>
                <a:cs typeface="Arial"/>
                <a:sym typeface="Arial"/>
              </a:rPr>
              <a:t>converted all the data from 1967 to 2021 into quarterly data</a:t>
            </a:r>
            <a:r>
              <a:rPr lang="en-US" sz="2300">
                <a:solidFill>
                  <a:schemeClr val="lt1"/>
                </a:solidFill>
              </a:rPr>
              <a:t>.</a:t>
            </a:r>
            <a:endParaRPr sz="2300">
              <a:solidFill>
                <a:schemeClr val="lt1"/>
              </a:solidFill>
            </a:endParaRPr>
          </a:p>
          <a:p>
            <a:pPr indent="0" lvl="0" marL="0" marR="0" rtl="0" algn="just">
              <a:spcBef>
                <a:spcPts val="0"/>
              </a:spcBef>
              <a:spcAft>
                <a:spcPts val="0"/>
              </a:spcAft>
              <a:buNone/>
            </a:pPr>
            <a:r>
              <a:t/>
            </a:r>
            <a:endParaRPr sz="2300">
              <a:solidFill>
                <a:schemeClr val="lt1"/>
              </a:solidFill>
            </a:endParaRPr>
          </a:p>
          <a:p>
            <a:pPr indent="-457200" lvl="1" marL="971550" marR="0" rtl="0" algn="just">
              <a:spcBef>
                <a:spcPts val="0"/>
              </a:spcBef>
              <a:spcAft>
                <a:spcPts val="0"/>
              </a:spcAft>
              <a:buClr>
                <a:schemeClr val="lt1"/>
              </a:buClr>
              <a:buSzPts val="2300"/>
              <a:buFont typeface="Arial"/>
              <a:buChar char="•"/>
            </a:pPr>
            <a:r>
              <a:rPr b="0" i="0" lang="en-US" sz="2300" u="none" cap="none" strike="noStrike">
                <a:solidFill>
                  <a:schemeClr val="lt1"/>
                </a:solidFill>
                <a:latin typeface="Arial"/>
                <a:ea typeface="Arial"/>
                <a:cs typeface="Arial"/>
                <a:sym typeface="Arial"/>
              </a:rPr>
              <a:t>Using </a:t>
            </a:r>
            <a:r>
              <a:rPr lang="en-US" sz="2300">
                <a:solidFill>
                  <a:schemeClr val="lt1"/>
                </a:solidFill>
              </a:rPr>
              <a:t>‘difference’</a:t>
            </a:r>
            <a:r>
              <a:rPr b="0" i="0" lang="en-US" sz="2300" u="none" cap="none" strike="noStrike">
                <a:solidFill>
                  <a:schemeClr val="lt1"/>
                </a:solidFill>
                <a:latin typeface="Arial"/>
                <a:ea typeface="Arial"/>
                <a:cs typeface="Arial"/>
                <a:sym typeface="Arial"/>
              </a:rPr>
              <a:t>, we dropped all unwanted columns and kept only the ‘Prime rate’ and ‘5-year Conventional Mortgage rate’ columns.</a:t>
            </a:r>
            <a:endParaRPr b="0" i="0" sz="2300" u="none" cap="none" strike="noStrike">
              <a:solidFill>
                <a:schemeClr val="lt1"/>
              </a:solidFill>
              <a:latin typeface="Arial"/>
              <a:ea typeface="Arial"/>
              <a:cs typeface="Arial"/>
              <a:sym typeface="Arial"/>
            </a:endParaRPr>
          </a:p>
          <a:p>
            <a:pPr indent="0" lvl="0" marL="0" marR="0" rtl="0" algn="just">
              <a:spcBef>
                <a:spcPts val="0"/>
              </a:spcBef>
              <a:spcAft>
                <a:spcPts val="0"/>
              </a:spcAft>
              <a:buNone/>
            </a:pPr>
            <a:r>
              <a:t/>
            </a:r>
            <a:endParaRPr sz="2300">
              <a:solidFill>
                <a:schemeClr val="lt1"/>
              </a:solidFill>
            </a:endParaRPr>
          </a:p>
          <a:p>
            <a:pPr indent="0" lvl="0" marL="0" marR="0" rtl="0" algn="just">
              <a:spcBef>
                <a:spcPts val="0"/>
              </a:spcBef>
              <a:spcAft>
                <a:spcPts val="0"/>
              </a:spcAft>
              <a:buNone/>
            </a:pPr>
            <a:r>
              <a:t/>
            </a:r>
            <a:endParaRPr sz="2300">
              <a:solidFill>
                <a:schemeClr val="lt1"/>
              </a:solidFill>
            </a:endParaRPr>
          </a:p>
          <a:p>
            <a:pPr indent="0" lvl="0" marL="0" marR="0" rtl="0" algn="just">
              <a:spcBef>
                <a:spcPts val="0"/>
              </a:spcBef>
              <a:spcAft>
                <a:spcPts val="0"/>
              </a:spcAft>
              <a:buNone/>
            </a:pPr>
            <a:r>
              <a:t/>
            </a:r>
            <a:endParaRPr sz="2300">
              <a:solidFill>
                <a:schemeClr val="lt1"/>
              </a:solidFill>
            </a:endParaRPr>
          </a:p>
          <a:p>
            <a:pPr indent="0" lvl="0" marL="0" marR="0" rtl="0" algn="just">
              <a:spcBef>
                <a:spcPts val="0"/>
              </a:spcBef>
              <a:spcAft>
                <a:spcPts val="0"/>
              </a:spcAft>
              <a:buNone/>
            </a:pPr>
            <a:r>
              <a:t/>
            </a:r>
            <a:endParaRPr sz="2300">
              <a:solidFill>
                <a:schemeClr val="lt1"/>
              </a:solidFill>
            </a:endParaRPr>
          </a:p>
          <a:p>
            <a:pPr indent="0" lvl="0" marL="0" marR="0" rtl="0" algn="just">
              <a:spcBef>
                <a:spcPts val="0"/>
              </a:spcBef>
              <a:spcAft>
                <a:spcPts val="0"/>
              </a:spcAft>
              <a:buNone/>
            </a:pPr>
            <a:r>
              <a:t/>
            </a:r>
            <a:endParaRPr sz="2300">
              <a:solidFill>
                <a:schemeClr val="lt1"/>
              </a:solidFill>
            </a:endParaRPr>
          </a:p>
          <a:p>
            <a:pPr indent="0" lvl="0" marL="0" marR="0" rtl="0" algn="just">
              <a:spcBef>
                <a:spcPts val="0"/>
              </a:spcBef>
              <a:spcAft>
                <a:spcPts val="0"/>
              </a:spcAft>
              <a:buNone/>
            </a:pPr>
            <a:r>
              <a:t/>
            </a:r>
            <a:endParaRPr sz="2300">
              <a:solidFill>
                <a:schemeClr val="lt1"/>
              </a:solidFill>
            </a:endParaRPr>
          </a:p>
          <a:p>
            <a:pPr indent="-457200" lvl="1" marL="971550" marR="0" rtl="0" algn="just">
              <a:spcBef>
                <a:spcPts val="0"/>
              </a:spcBef>
              <a:spcAft>
                <a:spcPts val="0"/>
              </a:spcAft>
              <a:buClr>
                <a:schemeClr val="lt1"/>
              </a:buClr>
              <a:buSzPts val="2300"/>
              <a:buFont typeface="Arial"/>
              <a:buChar char="•"/>
            </a:pPr>
            <a:r>
              <a:rPr lang="en-US" sz="2300">
                <a:solidFill>
                  <a:schemeClr val="lt1"/>
                </a:solidFill>
              </a:rPr>
              <a:t>We also checked </a:t>
            </a:r>
            <a:r>
              <a:rPr b="0" i="0" lang="en-US" sz="2300" u="none" cap="none" strike="noStrike">
                <a:solidFill>
                  <a:schemeClr val="lt1"/>
                </a:solidFill>
                <a:latin typeface="Arial"/>
                <a:ea typeface="Arial"/>
                <a:cs typeface="Arial"/>
                <a:sym typeface="Arial"/>
              </a:rPr>
              <a:t>for and dropped all null values</a:t>
            </a:r>
            <a:r>
              <a:rPr lang="en-US" sz="2300">
                <a:solidFill>
                  <a:schemeClr val="lt1"/>
                </a:solidFill>
              </a:rPr>
              <a:t> and s</a:t>
            </a:r>
            <a:r>
              <a:rPr b="0" i="0" lang="en-US" sz="2300" u="none" cap="none" strike="noStrike">
                <a:solidFill>
                  <a:schemeClr val="lt1"/>
                </a:solidFill>
                <a:latin typeface="Arial"/>
                <a:ea typeface="Arial"/>
                <a:cs typeface="Arial"/>
                <a:sym typeface="Arial"/>
              </a:rPr>
              <a:t>aved the clean data </a:t>
            </a:r>
            <a:r>
              <a:rPr lang="en-US" sz="2300">
                <a:solidFill>
                  <a:schemeClr val="lt1"/>
                </a:solidFill>
              </a:rPr>
              <a:t>to </a:t>
            </a:r>
            <a:r>
              <a:rPr b="0" i="0" lang="en-US" sz="2300" u="none" cap="none" strike="noStrike">
                <a:solidFill>
                  <a:schemeClr val="lt1"/>
                </a:solidFill>
                <a:latin typeface="Arial"/>
                <a:ea typeface="Arial"/>
                <a:cs typeface="Arial"/>
                <a:sym typeface="Arial"/>
              </a:rPr>
              <a:t>a new </a:t>
            </a:r>
            <a:r>
              <a:rPr lang="en-US" sz="2300">
                <a:solidFill>
                  <a:schemeClr val="lt1"/>
                </a:solidFill>
              </a:rPr>
              <a:t>dataframe</a:t>
            </a:r>
            <a:r>
              <a:rPr b="0" i="0" lang="en-US" sz="2300" u="none" cap="none" strike="noStrike">
                <a:solidFill>
                  <a:schemeClr val="lt1"/>
                </a:solidFill>
                <a:latin typeface="Arial"/>
                <a:ea typeface="Arial"/>
                <a:cs typeface="Arial"/>
                <a:sym typeface="Arial"/>
              </a:rPr>
              <a:t> to concatenate and utilize in our analysis later.</a:t>
            </a:r>
            <a:endParaRPr sz="2300"/>
          </a:p>
          <a:p>
            <a:pPr indent="-311150" lvl="1" marL="971550" marR="0" rtl="0" algn="l">
              <a:spcBef>
                <a:spcPts val="0"/>
              </a:spcBef>
              <a:spcAft>
                <a:spcPts val="0"/>
              </a:spcAft>
              <a:buClr>
                <a:schemeClr val="dk1"/>
              </a:buClr>
              <a:buSzPts val="3200"/>
              <a:buFont typeface="Arial"/>
              <a:buNone/>
            </a:pPr>
            <a:r>
              <a:t/>
            </a:r>
            <a:endParaRPr b="0" i="0" sz="2300" u="none" cap="none" strike="noStrike">
              <a:solidFill>
                <a:schemeClr val="lt1"/>
              </a:solidFill>
              <a:latin typeface="Arial"/>
              <a:ea typeface="Arial"/>
              <a:cs typeface="Arial"/>
              <a:sym typeface="Arial"/>
            </a:endParaRPr>
          </a:p>
        </p:txBody>
      </p:sp>
      <p:pic>
        <p:nvPicPr>
          <p:cNvPr id="169" name="Google Shape;169;p4"/>
          <p:cNvPicPr preferRelativeResize="0"/>
          <p:nvPr/>
        </p:nvPicPr>
        <p:blipFill>
          <a:blip r:embed="rId6">
            <a:alphaModFix/>
          </a:blip>
          <a:stretch>
            <a:fillRect/>
          </a:stretch>
        </p:blipFill>
        <p:spPr>
          <a:xfrm>
            <a:off x="13131125" y="4631989"/>
            <a:ext cx="4757150" cy="2302136"/>
          </a:xfrm>
          <a:prstGeom prst="rect">
            <a:avLst/>
          </a:prstGeom>
          <a:noFill/>
          <a:ln>
            <a:noFill/>
          </a:ln>
        </p:spPr>
      </p:pic>
      <p:pic>
        <p:nvPicPr>
          <p:cNvPr id="170" name="Google Shape;170;p4"/>
          <p:cNvPicPr preferRelativeResize="0"/>
          <p:nvPr/>
        </p:nvPicPr>
        <p:blipFill>
          <a:blip r:embed="rId7">
            <a:alphaModFix/>
          </a:blip>
          <a:stretch>
            <a:fillRect/>
          </a:stretch>
        </p:blipFill>
        <p:spPr>
          <a:xfrm>
            <a:off x="2958419" y="6674175"/>
            <a:ext cx="7967807" cy="1569675"/>
          </a:xfrm>
          <a:prstGeom prst="rect">
            <a:avLst/>
          </a:prstGeom>
          <a:noFill/>
          <a:ln>
            <a:noFill/>
          </a:ln>
        </p:spPr>
      </p:pic>
      <p:pic>
        <p:nvPicPr>
          <p:cNvPr id="171" name="Google Shape;171;p4"/>
          <p:cNvPicPr preferRelativeResize="0"/>
          <p:nvPr/>
        </p:nvPicPr>
        <p:blipFill>
          <a:blip r:embed="rId8">
            <a:alphaModFix/>
          </a:blip>
          <a:stretch>
            <a:fillRect/>
          </a:stretch>
        </p:blipFill>
        <p:spPr>
          <a:xfrm>
            <a:off x="12763813" y="7065288"/>
            <a:ext cx="5124450" cy="2714625"/>
          </a:xfrm>
          <a:prstGeom prst="rect">
            <a:avLst/>
          </a:prstGeom>
          <a:noFill/>
          <a:ln>
            <a:noFill/>
          </a:ln>
        </p:spPr>
      </p:pic>
      <p:pic>
        <p:nvPicPr>
          <p:cNvPr id="172" name="Google Shape;172;p4"/>
          <p:cNvPicPr preferRelativeResize="0"/>
          <p:nvPr/>
        </p:nvPicPr>
        <p:blipFill>
          <a:blip r:embed="rId9">
            <a:alphaModFix/>
          </a:blip>
          <a:stretch>
            <a:fillRect/>
          </a:stretch>
        </p:blipFill>
        <p:spPr>
          <a:xfrm>
            <a:off x="13131125" y="2357250"/>
            <a:ext cx="4757150" cy="2143550"/>
          </a:xfrm>
          <a:prstGeom prst="rect">
            <a:avLst/>
          </a:prstGeom>
          <a:noFill/>
          <a:ln>
            <a:noFill/>
          </a:ln>
        </p:spPr>
      </p:pic>
      <p:cxnSp>
        <p:nvCxnSpPr>
          <p:cNvPr id="173" name="Google Shape;173;p4"/>
          <p:cNvCxnSpPr/>
          <p:nvPr/>
        </p:nvCxnSpPr>
        <p:spPr>
          <a:xfrm>
            <a:off x="12610050" y="2974962"/>
            <a:ext cx="634200" cy="363300"/>
          </a:xfrm>
          <a:prstGeom prst="straightConnector1">
            <a:avLst/>
          </a:prstGeom>
          <a:noFill/>
          <a:ln cap="flat" cmpd="sng" w="38100">
            <a:solidFill>
              <a:srgbClr val="FFFF00"/>
            </a:solidFill>
            <a:prstDash val="solid"/>
            <a:round/>
            <a:headEnd len="med" w="med" type="none"/>
            <a:tailEnd len="med" w="med" type="triangle"/>
          </a:ln>
        </p:spPr>
      </p:cxnSp>
      <p:cxnSp>
        <p:nvCxnSpPr>
          <p:cNvPr id="174" name="Google Shape;174;p4"/>
          <p:cNvCxnSpPr/>
          <p:nvPr/>
        </p:nvCxnSpPr>
        <p:spPr>
          <a:xfrm>
            <a:off x="12610050" y="3429012"/>
            <a:ext cx="634200" cy="363300"/>
          </a:xfrm>
          <a:prstGeom prst="straightConnector1">
            <a:avLst/>
          </a:prstGeom>
          <a:noFill/>
          <a:ln cap="flat" cmpd="sng" w="38100">
            <a:solidFill>
              <a:srgbClr val="FFFF00"/>
            </a:solidFill>
            <a:prstDash val="solid"/>
            <a:round/>
            <a:headEnd len="med" w="med" type="none"/>
            <a:tailEnd len="med" w="med" type="triangle"/>
          </a:ln>
        </p:spPr>
      </p:cxnSp>
      <p:cxnSp>
        <p:nvCxnSpPr>
          <p:cNvPr id="175" name="Google Shape;175;p4"/>
          <p:cNvCxnSpPr/>
          <p:nvPr/>
        </p:nvCxnSpPr>
        <p:spPr>
          <a:xfrm>
            <a:off x="12610050" y="5954112"/>
            <a:ext cx="634200" cy="363300"/>
          </a:xfrm>
          <a:prstGeom prst="straightConnector1">
            <a:avLst/>
          </a:prstGeom>
          <a:noFill/>
          <a:ln cap="flat" cmpd="sng" w="38100">
            <a:solidFill>
              <a:srgbClr val="FFFF00"/>
            </a:solidFill>
            <a:prstDash val="solid"/>
            <a:round/>
            <a:headEnd len="med" w="med" type="none"/>
            <a:tailEnd len="med" w="med" type="triangle"/>
          </a:ln>
        </p:spPr>
      </p:cxnSp>
      <p:cxnSp>
        <p:nvCxnSpPr>
          <p:cNvPr id="176" name="Google Shape;176;p4"/>
          <p:cNvCxnSpPr/>
          <p:nvPr/>
        </p:nvCxnSpPr>
        <p:spPr>
          <a:xfrm>
            <a:off x="12671050" y="6389512"/>
            <a:ext cx="634200" cy="363300"/>
          </a:xfrm>
          <a:prstGeom prst="straightConnector1">
            <a:avLst/>
          </a:prstGeom>
          <a:noFill/>
          <a:ln cap="flat" cmpd="sng" w="38100">
            <a:solidFill>
              <a:srgbClr val="FFFF00"/>
            </a:solidFill>
            <a:prstDash val="solid"/>
            <a:round/>
            <a:headEnd len="med" w="med" type="none"/>
            <a:tailEnd len="med" w="med" type="triangle"/>
          </a:ln>
        </p:spPr>
      </p:cxnSp>
      <p:sp>
        <p:nvSpPr>
          <p:cNvPr id="177" name="Google Shape;177;p4"/>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5"/>
          <p:cNvPicPr preferRelativeResize="0"/>
          <p:nvPr/>
        </p:nvPicPr>
        <p:blipFill>
          <a:blip r:embed="rId3">
            <a:alphaModFix/>
          </a:blip>
          <a:stretch>
            <a:fillRect/>
          </a:stretch>
        </p:blipFill>
        <p:spPr>
          <a:xfrm>
            <a:off x="13982150" y="3102600"/>
            <a:ext cx="3948450" cy="2745025"/>
          </a:xfrm>
          <a:prstGeom prst="rect">
            <a:avLst/>
          </a:prstGeom>
          <a:noFill/>
          <a:ln>
            <a:noFill/>
          </a:ln>
        </p:spPr>
      </p:pic>
      <p:pic>
        <p:nvPicPr>
          <p:cNvPr id="183" name="Google Shape;183;p5"/>
          <p:cNvPicPr preferRelativeResize="0"/>
          <p:nvPr/>
        </p:nvPicPr>
        <p:blipFill rotWithShape="1">
          <a:blip r:embed="rId4">
            <a:alphaModFix/>
          </a:blip>
          <a:srcRect b="0" l="0" r="0" t="0"/>
          <a:stretch/>
        </p:blipFill>
        <p:spPr>
          <a:xfrm rot="4494632">
            <a:off x="-1236241" y="7682771"/>
            <a:ext cx="2605187" cy="2468416"/>
          </a:xfrm>
          <a:prstGeom prst="rect">
            <a:avLst/>
          </a:prstGeom>
          <a:noFill/>
          <a:ln>
            <a:noFill/>
          </a:ln>
        </p:spPr>
      </p:pic>
      <p:pic>
        <p:nvPicPr>
          <p:cNvPr id="184" name="Google Shape;184;p5"/>
          <p:cNvPicPr preferRelativeResize="0"/>
          <p:nvPr/>
        </p:nvPicPr>
        <p:blipFill rotWithShape="1">
          <a:blip r:embed="rId5">
            <a:alphaModFix/>
          </a:blip>
          <a:srcRect b="0" l="0" r="0" t="0"/>
          <a:stretch/>
        </p:blipFill>
        <p:spPr>
          <a:xfrm>
            <a:off x="-1464394" y="-727340"/>
            <a:ext cx="4268878" cy="3799300"/>
          </a:xfrm>
          <a:prstGeom prst="rect">
            <a:avLst/>
          </a:prstGeom>
          <a:noFill/>
          <a:ln>
            <a:noFill/>
          </a:ln>
        </p:spPr>
      </p:pic>
      <p:pic>
        <p:nvPicPr>
          <p:cNvPr id="185" name="Google Shape;185;p5"/>
          <p:cNvPicPr preferRelativeResize="0"/>
          <p:nvPr/>
        </p:nvPicPr>
        <p:blipFill rotWithShape="1">
          <a:blip r:embed="rId6">
            <a:alphaModFix/>
          </a:blip>
          <a:srcRect b="0" l="0" r="0" t="0"/>
          <a:stretch/>
        </p:blipFill>
        <p:spPr>
          <a:xfrm rot="313118">
            <a:off x="-1714265" y="3270218"/>
            <a:ext cx="4558250" cy="4358823"/>
          </a:xfrm>
          <a:prstGeom prst="rect">
            <a:avLst/>
          </a:prstGeom>
          <a:noFill/>
          <a:ln>
            <a:noFill/>
          </a:ln>
        </p:spPr>
      </p:pic>
      <p:sp>
        <p:nvSpPr>
          <p:cNvPr id="186" name="Google Shape;186;p5"/>
          <p:cNvSpPr txBox="1"/>
          <p:nvPr/>
        </p:nvSpPr>
        <p:spPr>
          <a:xfrm>
            <a:off x="2150775" y="995450"/>
            <a:ext cx="9876600" cy="8127300"/>
          </a:xfrm>
          <a:prstGeom prst="rect">
            <a:avLst/>
          </a:prstGeom>
          <a:noFill/>
          <a:ln>
            <a:noFill/>
          </a:ln>
        </p:spPr>
        <p:txBody>
          <a:bodyPr anchorCtr="0" anchor="t" bIns="0" lIns="0" spcFirstLastPara="1" rIns="0" wrap="square" tIns="0">
            <a:spAutoFit/>
          </a:bodyPr>
          <a:lstStyle/>
          <a:p>
            <a:pPr indent="-463550" lvl="0" marL="514350" marR="0" rtl="0" algn="just">
              <a:spcBef>
                <a:spcPts val="0"/>
              </a:spcBef>
              <a:spcAft>
                <a:spcPts val="0"/>
              </a:spcAft>
              <a:buClr>
                <a:schemeClr val="dk2"/>
              </a:buClr>
              <a:buSzPts val="2400"/>
              <a:buFont typeface="Courier New"/>
              <a:buChar char="o"/>
            </a:pPr>
            <a:r>
              <a:rPr lang="en-US" sz="2400">
                <a:solidFill>
                  <a:schemeClr val="dk2"/>
                </a:solidFill>
                <a:latin typeface="Arial"/>
                <a:ea typeface="Arial"/>
                <a:cs typeface="Arial"/>
                <a:sym typeface="Arial"/>
              </a:rPr>
              <a:t>Residential Mortgages:</a:t>
            </a:r>
            <a:endParaRPr sz="2400">
              <a:solidFill>
                <a:schemeClr val="dk2"/>
              </a:solidFill>
            </a:endParaRPr>
          </a:p>
          <a:p>
            <a:pPr indent="-381000" lvl="1" marL="914400" marR="0" rtl="0" algn="just">
              <a:spcBef>
                <a:spcPts val="0"/>
              </a:spcBef>
              <a:spcAft>
                <a:spcPts val="0"/>
              </a:spcAft>
              <a:buClr>
                <a:schemeClr val="dk2"/>
              </a:buClr>
              <a:buSzPts val="2400"/>
              <a:buFont typeface="Courier New"/>
              <a:buChar char="•"/>
            </a:pPr>
            <a:r>
              <a:rPr lang="en-US" sz="2400">
                <a:solidFill>
                  <a:schemeClr val="dk2"/>
                </a:solidFill>
              </a:rPr>
              <a:t>In this csv, although the d</a:t>
            </a:r>
            <a:r>
              <a:rPr b="0" i="0" lang="en-US" sz="2400" u="none" cap="none" strike="noStrike">
                <a:solidFill>
                  <a:schemeClr val="dk2"/>
                </a:solidFill>
                <a:latin typeface="Arial"/>
                <a:ea typeface="Arial"/>
                <a:cs typeface="Arial"/>
                <a:sym typeface="Arial"/>
              </a:rPr>
              <a:t>ata was monthly, </a:t>
            </a:r>
            <a:r>
              <a:rPr lang="en-US" sz="2400">
                <a:solidFill>
                  <a:schemeClr val="dk2"/>
                </a:solidFill>
              </a:rPr>
              <a:t>it was in reverse format</a:t>
            </a:r>
            <a:r>
              <a:rPr b="0" i="0" lang="en-US" sz="2400" u="none" cap="none" strike="noStrike">
                <a:solidFill>
                  <a:schemeClr val="dk2"/>
                </a:solidFill>
                <a:latin typeface="Arial"/>
                <a:ea typeface="Arial"/>
                <a:cs typeface="Arial"/>
                <a:sym typeface="Arial"/>
              </a:rPr>
              <a:t>, that is, the dates were all horizontal, each in a different column, </a:t>
            </a:r>
            <a:r>
              <a:rPr lang="en-US" sz="2400">
                <a:solidFill>
                  <a:schemeClr val="dk2"/>
                </a:solidFill>
              </a:rPr>
              <a:t>and the details in one column.</a:t>
            </a:r>
            <a:endParaRPr sz="2400">
              <a:solidFill>
                <a:schemeClr val="dk2"/>
              </a:solidFill>
            </a:endParaRPr>
          </a:p>
          <a:p>
            <a:pPr indent="0" lvl="0" marL="914400" marR="0" rtl="0" algn="just">
              <a:spcBef>
                <a:spcPts val="0"/>
              </a:spcBef>
              <a:spcAft>
                <a:spcPts val="0"/>
              </a:spcAft>
              <a:buNone/>
            </a:pPr>
            <a:r>
              <a:t/>
            </a:r>
            <a:endParaRPr sz="2400">
              <a:solidFill>
                <a:schemeClr val="dk2"/>
              </a:solidFill>
            </a:endParaRPr>
          </a:p>
          <a:p>
            <a:pPr indent="0" lvl="0" marL="0" marR="0" rtl="0" algn="just">
              <a:spcBef>
                <a:spcPts val="0"/>
              </a:spcBef>
              <a:spcAft>
                <a:spcPts val="0"/>
              </a:spcAft>
              <a:buNone/>
            </a:pPr>
            <a:r>
              <a:t/>
            </a:r>
            <a:endParaRPr sz="2400">
              <a:solidFill>
                <a:schemeClr val="dk2"/>
              </a:solidFill>
            </a:endParaRPr>
          </a:p>
          <a:p>
            <a:pPr indent="0" lvl="0" marL="914400" marR="0" rtl="0" algn="just">
              <a:spcBef>
                <a:spcPts val="0"/>
              </a:spcBef>
              <a:spcAft>
                <a:spcPts val="0"/>
              </a:spcAft>
              <a:buNone/>
            </a:pPr>
            <a:r>
              <a:t/>
            </a:r>
            <a:endParaRPr sz="2400">
              <a:solidFill>
                <a:schemeClr val="dk2"/>
              </a:solidFill>
            </a:endParaRPr>
          </a:p>
          <a:p>
            <a:pPr indent="0" lvl="0" marL="914400" marR="0" rtl="0" algn="just">
              <a:spcBef>
                <a:spcPts val="0"/>
              </a:spcBef>
              <a:spcAft>
                <a:spcPts val="0"/>
              </a:spcAft>
              <a:buNone/>
            </a:pPr>
            <a:r>
              <a:rPr lang="en-US" sz="2400">
                <a:solidFill>
                  <a:schemeClr val="dk2"/>
                </a:solidFill>
              </a:rPr>
              <a:t>As </a:t>
            </a:r>
            <a:r>
              <a:rPr b="0" i="0" lang="en-US" sz="2400" u="none" cap="none" strike="noStrike">
                <a:solidFill>
                  <a:schemeClr val="dk2"/>
                </a:solidFill>
                <a:latin typeface="Arial"/>
                <a:ea typeface="Arial"/>
                <a:cs typeface="Arial"/>
                <a:sym typeface="Arial"/>
              </a:rPr>
              <a:t>this format did not match the first dataset, we used ‘Transpose’ (.T</a:t>
            </a:r>
            <a:r>
              <a:rPr lang="en-US" sz="2400">
                <a:solidFill>
                  <a:schemeClr val="dk2"/>
                </a:solidFill>
              </a:rPr>
              <a:t>) </a:t>
            </a:r>
            <a:r>
              <a:rPr b="0" i="0" lang="en-US" sz="2400" u="none" cap="none" strike="noStrike">
                <a:solidFill>
                  <a:schemeClr val="dk2"/>
                </a:solidFill>
                <a:latin typeface="Arial"/>
                <a:ea typeface="Arial"/>
                <a:cs typeface="Arial"/>
                <a:sym typeface="Arial"/>
              </a:rPr>
              <a:t>to flip the data set</a:t>
            </a:r>
            <a:r>
              <a:rPr lang="en-US" sz="2400">
                <a:solidFill>
                  <a:schemeClr val="dk2"/>
                </a:solidFill>
              </a:rPr>
              <a:t> converting all date columns into rows. </a:t>
            </a:r>
            <a:endParaRPr sz="2400">
              <a:solidFill>
                <a:schemeClr val="dk2"/>
              </a:solidFill>
            </a:endParaRPr>
          </a:p>
          <a:p>
            <a:pPr indent="0" lvl="0" marL="914400" marR="0" rtl="0" algn="just">
              <a:spcBef>
                <a:spcPts val="0"/>
              </a:spcBef>
              <a:spcAft>
                <a:spcPts val="0"/>
              </a:spcAft>
              <a:buNone/>
            </a:pPr>
            <a:r>
              <a:t/>
            </a:r>
            <a:endParaRPr sz="2400">
              <a:solidFill>
                <a:schemeClr val="dk2"/>
              </a:solidFill>
            </a:endParaRPr>
          </a:p>
          <a:p>
            <a:pPr indent="0" lvl="0" marL="914400" marR="0" rtl="0" algn="just">
              <a:spcBef>
                <a:spcPts val="0"/>
              </a:spcBef>
              <a:spcAft>
                <a:spcPts val="0"/>
              </a:spcAft>
              <a:buNone/>
            </a:pPr>
            <a:r>
              <a:t/>
            </a:r>
            <a:endParaRPr sz="2400">
              <a:solidFill>
                <a:schemeClr val="dk2"/>
              </a:solidFill>
            </a:endParaRPr>
          </a:p>
          <a:p>
            <a:pPr indent="-381000" lvl="1" marL="914400" marR="0" rtl="0" algn="just">
              <a:spcBef>
                <a:spcPts val="0"/>
              </a:spcBef>
              <a:spcAft>
                <a:spcPts val="0"/>
              </a:spcAft>
              <a:buClr>
                <a:schemeClr val="dk2"/>
              </a:buClr>
              <a:buSzPts val="2400"/>
              <a:buFont typeface="Courier New"/>
              <a:buChar char="•"/>
            </a:pPr>
            <a:r>
              <a:rPr lang="en-US" sz="2400">
                <a:solidFill>
                  <a:schemeClr val="dk2"/>
                </a:solidFill>
              </a:rPr>
              <a:t>U</a:t>
            </a:r>
            <a:r>
              <a:rPr b="0" i="0" lang="en-US" sz="2400" u="none" cap="none" strike="noStrike">
                <a:solidFill>
                  <a:schemeClr val="dk2"/>
                </a:solidFill>
                <a:latin typeface="Arial"/>
                <a:ea typeface="Arial"/>
                <a:cs typeface="Arial"/>
                <a:sym typeface="Arial"/>
              </a:rPr>
              <a:t>sing ‘truncate’, we removed all unwanted columns and kept only the ‘Residential Mortgages’ column</a:t>
            </a:r>
            <a:r>
              <a:rPr lang="en-US" sz="2400">
                <a:solidFill>
                  <a:schemeClr val="dk2"/>
                </a:solidFill>
              </a:rPr>
              <a:t>.</a:t>
            </a:r>
            <a:endParaRPr sz="2400">
              <a:solidFill>
                <a:schemeClr val="dk2"/>
              </a:solidFill>
            </a:endParaRPr>
          </a:p>
          <a:p>
            <a:pPr indent="0" lvl="0" marL="0" marR="0" rtl="0" algn="just">
              <a:spcBef>
                <a:spcPts val="0"/>
              </a:spcBef>
              <a:spcAft>
                <a:spcPts val="0"/>
              </a:spcAft>
              <a:buNone/>
            </a:pPr>
            <a:r>
              <a:t/>
            </a:r>
            <a:endParaRPr sz="2400">
              <a:solidFill>
                <a:schemeClr val="dk2"/>
              </a:solidFill>
            </a:endParaRPr>
          </a:p>
          <a:p>
            <a:pPr indent="0" lvl="0" marL="0" marR="0" rtl="0" algn="just">
              <a:spcBef>
                <a:spcPts val="0"/>
              </a:spcBef>
              <a:spcAft>
                <a:spcPts val="0"/>
              </a:spcAft>
              <a:buNone/>
            </a:pPr>
            <a:r>
              <a:rPr lang="en-US" sz="2400">
                <a:solidFill>
                  <a:schemeClr val="dk2"/>
                </a:solidFill>
              </a:rPr>
              <a:t> </a:t>
            </a:r>
            <a:endParaRPr sz="2400">
              <a:solidFill>
                <a:schemeClr val="dk2"/>
              </a:solidFill>
            </a:endParaRPr>
          </a:p>
          <a:p>
            <a:pPr indent="0" lvl="0" marL="0" marR="0" rtl="0" algn="just">
              <a:spcBef>
                <a:spcPts val="0"/>
              </a:spcBef>
              <a:spcAft>
                <a:spcPts val="0"/>
              </a:spcAft>
              <a:buNone/>
            </a:pPr>
            <a:r>
              <a:t/>
            </a:r>
            <a:endParaRPr sz="2400">
              <a:solidFill>
                <a:schemeClr val="dk2"/>
              </a:solidFill>
            </a:endParaRPr>
          </a:p>
          <a:p>
            <a:pPr indent="0" lvl="0" marL="0" marR="0" rtl="0" algn="just">
              <a:spcBef>
                <a:spcPts val="0"/>
              </a:spcBef>
              <a:spcAft>
                <a:spcPts val="0"/>
              </a:spcAft>
              <a:buNone/>
            </a:pPr>
            <a:r>
              <a:t/>
            </a:r>
            <a:endParaRPr sz="2400">
              <a:solidFill>
                <a:schemeClr val="dk2"/>
              </a:solidFill>
            </a:endParaRPr>
          </a:p>
          <a:p>
            <a:pPr indent="0" lvl="0" marL="0" marR="0" rtl="0" algn="just">
              <a:spcBef>
                <a:spcPts val="0"/>
              </a:spcBef>
              <a:spcAft>
                <a:spcPts val="0"/>
              </a:spcAft>
              <a:buNone/>
            </a:pPr>
            <a:r>
              <a:t/>
            </a:r>
            <a:endParaRPr sz="2400">
              <a:solidFill>
                <a:schemeClr val="dk2"/>
              </a:solidFill>
            </a:endParaRPr>
          </a:p>
          <a:p>
            <a:pPr indent="-381000" lvl="1" marL="914400" marR="0" rtl="0" algn="just">
              <a:spcBef>
                <a:spcPts val="0"/>
              </a:spcBef>
              <a:spcAft>
                <a:spcPts val="0"/>
              </a:spcAft>
              <a:buClr>
                <a:schemeClr val="dk2"/>
              </a:buClr>
              <a:buSzPts val="2400"/>
              <a:buFont typeface="Courier New"/>
              <a:buChar char="•"/>
            </a:pPr>
            <a:r>
              <a:rPr lang="en-US" sz="2400">
                <a:solidFill>
                  <a:schemeClr val="dk2"/>
                </a:solidFill>
              </a:rPr>
              <a:t>The transpose method created two levels of headers/indexes; to correct this, we reset the date index column, and then replaced the first header with the second (</a:t>
            </a:r>
            <a:r>
              <a:rPr lang="en-US" sz="2400">
                <a:solidFill>
                  <a:schemeClr val="dk2"/>
                </a:solidFill>
              </a:rPr>
              <a:t>correct) </a:t>
            </a:r>
            <a:r>
              <a:rPr lang="en-US" sz="2400">
                <a:solidFill>
                  <a:schemeClr val="dk2"/>
                </a:solidFill>
              </a:rPr>
              <a:t>header using ‘iloc’.</a:t>
            </a:r>
            <a:endParaRPr sz="2400">
              <a:solidFill>
                <a:schemeClr val="dk2"/>
              </a:solidFill>
            </a:endParaRPr>
          </a:p>
          <a:p>
            <a:pPr indent="-311150" lvl="1" marL="971550" marR="0" rtl="0" algn="just">
              <a:spcBef>
                <a:spcPts val="0"/>
              </a:spcBef>
              <a:spcAft>
                <a:spcPts val="0"/>
              </a:spcAft>
              <a:buClr>
                <a:schemeClr val="dk1"/>
              </a:buClr>
              <a:buSzPts val="3200"/>
              <a:buFont typeface="Arial"/>
              <a:buNone/>
            </a:pPr>
            <a:r>
              <a:t/>
            </a:r>
            <a:endParaRPr b="0" i="0" sz="2400" u="none" cap="none" strike="noStrike">
              <a:solidFill>
                <a:schemeClr val="dk2"/>
              </a:solidFill>
              <a:latin typeface="Arial"/>
              <a:ea typeface="Arial"/>
              <a:cs typeface="Arial"/>
              <a:sym typeface="Arial"/>
            </a:endParaRPr>
          </a:p>
        </p:txBody>
      </p:sp>
      <p:sp>
        <p:nvSpPr>
          <p:cNvPr id="187" name="Google Shape;187;p5"/>
          <p:cNvSpPr txBox="1"/>
          <p:nvPr/>
        </p:nvSpPr>
        <p:spPr>
          <a:xfrm>
            <a:off x="12126500" y="109825"/>
            <a:ext cx="5804100" cy="1062000"/>
          </a:xfrm>
          <a:prstGeom prst="rect">
            <a:avLst/>
          </a:prstGeom>
          <a:noFill/>
          <a:ln>
            <a:noFill/>
          </a:ln>
        </p:spPr>
        <p:txBody>
          <a:bodyPr anchorCtr="0" anchor="t" bIns="0" lIns="0" spcFirstLastPara="1" rIns="0" wrap="square" tIns="0">
            <a:spAutoFit/>
          </a:bodyPr>
          <a:lstStyle/>
          <a:p>
            <a:pPr indent="0" lvl="0" marL="0" marR="0" rtl="0" algn="r">
              <a:lnSpc>
                <a:spcPct val="117999"/>
              </a:lnSpc>
              <a:spcBef>
                <a:spcPts val="0"/>
              </a:spcBef>
              <a:spcAft>
                <a:spcPts val="0"/>
              </a:spcAft>
              <a:buNone/>
            </a:pPr>
            <a:r>
              <a:rPr lang="en-US" sz="6900">
                <a:solidFill>
                  <a:srgbClr val="8A4392"/>
                </a:solidFill>
                <a:latin typeface="Arial"/>
                <a:ea typeface="Arial"/>
                <a:cs typeface="Arial"/>
                <a:sym typeface="Arial"/>
              </a:rPr>
              <a:t>Data Cleaning</a:t>
            </a:r>
            <a:endParaRPr sz="6900"/>
          </a:p>
        </p:txBody>
      </p:sp>
      <p:pic>
        <p:nvPicPr>
          <p:cNvPr id="188" name="Google Shape;188;p5"/>
          <p:cNvPicPr preferRelativeResize="0"/>
          <p:nvPr/>
        </p:nvPicPr>
        <p:blipFill>
          <a:blip r:embed="rId7">
            <a:alphaModFix/>
          </a:blip>
          <a:stretch>
            <a:fillRect/>
          </a:stretch>
        </p:blipFill>
        <p:spPr>
          <a:xfrm>
            <a:off x="13204955" y="1171825"/>
            <a:ext cx="4725646" cy="1719425"/>
          </a:xfrm>
          <a:prstGeom prst="rect">
            <a:avLst/>
          </a:prstGeom>
          <a:noFill/>
          <a:ln>
            <a:noFill/>
          </a:ln>
        </p:spPr>
      </p:pic>
      <p:pic>
        <p:nvPicPr>
          <p:cNvPr id="189" name="Google Shape;189;p5"/>
          <p:cNvPicPr preferRelativeResize="0"/>
          <p:nvPr/>
        </p:nvPicPr>
        <p:blipFill>
          <a:blip r:embed="rId8">
            <a:alphaModFix/>
          </a:blip>
          <a:stretch>
            <a:fillRect/>
          </a:stretch>
        </p:blipFill>
        <p:spPr>
          <a:xfrm>
            <a:off x="8001525" y="5407100"/>
            <a:ext cx="5652350" cy="1866926"/>
          </a:xfrm>
          <a:prstGeom prst="rect">
            <a:avLst/>
          </a:prstGeom>
          <a:noFill/>
          <a:ln>
            <a:noFill/>
          </a:ln>
        </p:spPr>
      </p:pic>
      <p:pic>
        <p:nvPicPr>
          <p:cNvPr id="190" name="Google Shape;190;p5"/>
          <p:cNvPicPr preferRelativeResize="0"/>
          <p:nvPr/>
        </p:nvPicPr>
        <p:blipFill>
          <a:blip r:embed="rId9">
            <a:alphaModFix/>
          </a:blip>
          <a:stretch>
            <a:fillRect/>
          </a:stretch>
        </p:blipFill>
        <p:spPr>
          <a:xfrm>
            <a:off x="12126488" y="7239225"/>
            <a:ext cx="5857875" cy="2247900"/>
          </a:xfrm>
          <a:prstGeom prst="rect">
            <a:avLst/>
          </a:prstGeom>
          <a:noFill/>
          <a:ln>
            <a:noFill/>
          </a:ln>
        </p:spPr>
      </p:pic>
      <p:cxnSp>
        <p:nvCxnSpPr>
          <p:cNvPr id="191" name="Google Shape;191;p5"/>
          <p:cNvCxnSpPr/>
          <p:nvPr/>
        </p:nvCxnSpPr>
        <p:spPr>
          <a:xfrm>
            <a:off x="14888175" y="1347737"/>
            <a:ext cx="634200" cy="363300"/>
          </a:xfrm>
          <a:prstGeom prst="straightConnector1">
            <a:avLst/>
          </a:prstGeom>
          <a:noFill/>
          <a:ln cap="flat" cmpd="sng" w="38100">
            <a:solidFill>
              <a:srgbClr val="FF0000"/>
            </a:solidFill>
            <a:prstDash val="solid"/>
            <a:round/>
            <a:headEnd len="med" w="med" type="none"/>
            <a:tailEnd len="med" w="med" type="triangle"/>
          </a:ln>
        </p:spPr>
      </p:cxnSp>
      <p:cxnSp>
        <p:nvCxnSpPr>
          <p:cNvPr id="192" name="Google Shape;192;p5"/>
          <p:cNvCxnSpPr/>
          <p:nvPr/>
        </p:nvCxnSpPr>
        <p:spPr>
          <a:xfrm>
            <a:off x="15522375" y="1347737"/>
            <a:ext cx="634200" cy="363300"/>
          </a:xfrm>
          <a:prstGeom prst="straightConnector1">
            <a:avLst/>
          </a:prstGeom>
          <a:noFill/>
          <a:ln cap="flat" cmpd="sng" w="38100">
            <a:solidFill>
              <a:srgbClr val="FF0000"/>
            </a:solidFill>
            <a:prstDash val="solid"/>
            <a:round/>
            <a:headEnd len="med" w="med" type="none"/>
            <a:tailEnd len="med" w="med" type="triangle"/>
          </a:ln>
        </p:spPr>
      </p:cxnSp>
      <p:cxnSp>
        <p:nvCxnSpPr>
          <p:cNvPr id="193" name="Google Shape;193;p5"/>
          <p:cNvCxnSpPr/>
          <p:nvPr/>
        </p:nvCxnSpPr>
        <p:spPr>
          <a:xfrm>
            <a:off x="14641125" y="3604237"/>
            <a:ext cx="634200" cy="363300"/>
          </a:xfrm>
          <a:prstGeom prst="straightConnector1">
            <a:avLst/>
          </a:prstGeom>
          <a:noFill/>
          <a:ln cap="flat" cmpd="sng" w="38100">
            <a:solidFill>
              <a:srgbClr val="FF0000"/>
            </a:solidFill>
            <a:prstDash val="solid"/>
            <a:round/>
            <a:headEnd len="med" w="med" type="none"/>
            <a:tailEnd len="med" w="med" type="triangle"/>
          </a:ln>
        </p:spPr>
      </p:cxnSp>
      <p:cxnSp>
        <p:nvCxnSpPr>
          <p:cNvPr id="194" name="Google Shape;194;p5"/>
          <p:cNvCxnSpPr/>
          <p:nvPr/>
        </p:nvCxnSpPr>
        <p:spPr>
          <a:xfrm>
            <a:off x="13653875" y="4094887"/>
            <a:ext cx="634200" cy="363300"/>
          </a:xfrm>
          <a:prstGeom prst="straightConnector1">
            <a:avLst/>
          </a:prstGeom>
          <a:noFill/>
          <a:ln cap="flat" cmpd="sng" w="38100">
            <a:solidFill>
              <a:srgbClr val="FF0000"/>
            </a:solidFill>
            <a:prstDash val="solid"/>
            <a:round/>
            <a:headEnd len="med" w="med" type="none"/>
            <a:tailEnd len="med" w="med" type="triangle"/>
          </a:ln>
        </p:spPr>
      </p:cxnSp>
      <p:sp>
        <p:nvSpPr>
          <p:cNvPr id="195" name="Google Shape;195;p5"/>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1354"/>
        </a:solidFill>
      </p:bgPr>
    </p:bg>
    <p:spTree>
      <p:nvGrpSpPr>
        <p:cNvPr id="199" name="Shape 199"/>
        <p:cNvGrpSpPr/>
        <p:nvPr/>
      </p:nvGrpSpPr>
      <p:grpSpPr>
        <a:xfrm>
          <a:off x="0" y="0"/>
          <a:ext cx="0" cy="0"/>
          <a:chOff x="0" y="0"/>
          <a:chExt cx="0" cy="0"/>
        </a:xfrm>
      </p:grpSpPr>
      <p:sp>
        <p:nvSpPr>
          <p:cNvPr id="200" name="Google Shape;200;g105698b5220_3_101"/>
          <p:cNvSpPr txBox="1"/>
          <p:nvPr/>
        </p:nvSpPr>
        <p:spPr>
          <a:xfrm>
            <a:off x="2306450" y="995450"/>
            <a:ext cx="8178600" cy="5910600"/>
          </a:xfrm>
          <a:prstGeom prst="rect">
            <a:avLst/>
          </a:prstGeom>
          <a:noFill/>
          <a:ln>
            <a:noFill/>
          </a:ln>
        </p:spPr>
        <p:txBody>
          <a:bodyPr anchorCtr="0" anchor="t" bIns="0" lIns="0" spcFirstLastPara="1" rIns="0" wrap="square" tIns="0">
            <a:spAutoFit/>
          </a:bodyPr>
          <a:lstStyle/>
          <a:p>
            <a:pPr indent="-463550" lvl="0" marL="514350" marR="0" rtl="0" algn="just">
              <a:spcBef>
                <a:spcPts val="0"/>
              </a:spcBef>
              <a:spcAft>
                <a:spcPts val="0"/>
              </a:spcAft>
              <a:buClr>
                <a:schemeClr val="lt1"/>
              </a:buClr>
              <a:buSzPts val="2400"/>
              <a:buFont typeface="Courier New"/>
              <a:buChar char="o"/>
            </a:pPr>
            <a:r>
              <a:rPr lang="en-US" sz="2400">
                <a:solidFill>
                  <a:schemeClr val="lt1"/>
                </a:solidFill>
                <a:latin typeface="Arial"/>
                <a:ea typeface="Arial"/>
                <a:cs typeface="Arial"/>
                <a:sym typeface="Arial"/>
              </a:rPr>
              <a:t>Residential Mortgages (continued):</a:t>
            </a:r>
            <a:endParaRPr sz="2400">
              <a:solidFill>
                <a:schemeClr val="lt1"/>
              </a:solidFill>
            </a:endParaRPr>
          </a:p>
          <a:p>
            <a:pPr indent="-381000" lvl="1" marL="914400" marR="0" rtl="0" algn="just">
              <a:spcBef>
                <a:spcPts val="0"/>
              </a:spcBef>
              <a:spcAft>
                <a:spcPts val="0"/>
              </a:spcAft>
              <a:buClr>
                <a:schemeClr val="lt1"/>
              </a:buClr>
              <a:buSzPts val="2400"/>
              <a:buFont typeface="Courier New"/>
              <a:buChar char="•"/>
            </a:pPr>
            <a:r>
              <a:rPr lang="en-US" sz="2400">
                <a:solidFill>
                  <a:schemeClr val="lt1"/>
                </a:solidFill>
              </a:rPr>
              <a:t>To correctly carry-out the resampling of the data we had to check and convert the format of the date and Residential Mortgages columns. </a:t>
            </a:r>
            <a:endParaRPr sz="2400">
              <a:solidFill>
                <a:schemeClr val="lt1"/>
              </a:solidFill>
            </a:endParaRPr>
          </a:p>
          <a:p>
            <a:pPr indent="0" lvl="0" marL="914400" marR="0" rtl="0" algn="just">
              <a:spcBef>
                <a:spcPts val="0"/>
              </a:spcBef>
              <a:spcAft>
                <a:spcPts val="0"/>
              </a:spcAft>
              <a:buNone/>
            </a:pPr>
            <a:r>
              <a:t/>
            </a:r>
            <a:endParaRPr sz="2400">
              <a:solidFill>
                <a:schemeClr val="lt1"/>
              </a:solidFill>
            </a:endParaRPr>
          </a:p>
          <a:p>
            <a:pPr indent="0" lvl="0" marL="0" marR="0" rtl="0" algn="just">
              <a:spcBef>
                <a:spcPts val="0"/>
              </a:spcBef>
              <a:spcAft>
                <a:spcPts val="0"/>
              </a:spcAft>
              <a:buNone/>
            </a:pPr>
            <a:r>
              <a:t/>
            </a:r>
            <a:endParaRPr sz="2400">
              <a:solidFill>
                <a:schemeClr val="lt1"/>
              </a:solidFill>
            </a:endParaRPr>
          </a:p>
          <a:p>
            <a:pPr indent="0" lvl="0" marL="0" marR="0" rtl="0" algn="just">
              <a:spcBef>
                <a:spcPts val="0"/>
              </a:spcBef>
              <a:spcAft>
                <a:spcPts val="0"/>
              </a:spcAft>
              <a:buNone/>
            </a:pPr>
            <a:r>
              <a:t/>
            </a:r>
            <a:endParaRPr sz="2400">
              <a:solidFill>
                <a:schemeClr val="lt1"/>
              </a:solidFill>
            </a:endParaRPr>
          </a:p>
          <a:p>
            <a:pPr indent="0" lvl="0" marL="914400" marR="0" rtl="0" algn="just">
              <a:spcBef>
                <a:spcPts val="0"/>
              </a:spcBef>
              <a:spcAft>
                <a:spcPts val="0"/>
              </a:spcAft>
              <a:buNone/>
            </a:pPr>
            <a:r>
              <a:rPr lang="en-US" sz="2400">
                <a:solidFill>
                  <a:schemeClr val="lt1"/>
                </a:solidFill>
              </a:rPr>
              <a:t>As resampling does not work on or recognize data that is an ‘object’ data type. And since both our columns were in the ‘object’ format we converted the date column to ‘datetime’ and the Residential Mortgages column to ‘float’. </a:t>
            </a:r>
            <a:endParaRPr sz="2400">
              <a:solidFill>
                <a:schemeClr val="lt1"/>
              </a:solidFill>
            </a:endParaRPr>
          </a:p>
          <a:p>
            <a:pPr indent="0" lvl="0" marL="0" marR="0" rtl="0" algn="just">
              <a:spcBef>
                <a:spcPts val="0"/>
              </a:spcBef>
              <a:spcAft>
                <a:spcPts val="0"/>
              </a:spcAft>
              <a:buNone/>
            </a:pPr>
            <a:r>
              <a:t/>
            </a:r>
            <a:endParaRPr sz="2400">
              <a:solidFill>
                <a:schemeClr val="lt1"/>
              </a:solidFill>
            </a:endParaRPr>
          </a:p>
          <a:p>
            <a:pPr indent="0" lvl="0" marL="0" marR="0" rtl="0" algn="just">
              <a:spcBef>
                <a:spcPts val="0"/>
              </a:spcBef>
              <a:spcAft>
                <a:spcPts val="0"/>
              </a:spcAft>
              <a:buNone/>
            </a:pPr>
            <a:r>
              <a:t/>
            </a:r>
            <a:endParaRPr sz="2400">
              <a:solidFill>
                <a:schemeClr val="lt1"/>
              </a:solidFill>
            </a:endParaRPr>
          </a:p>
          <a:p>
            <a:pPr indent="-381000" lvl="1" marL="914400" marR="0" rtl="0" algn="just">
              <a:spcBef>
                <a:spcPts val="0"/>
              </a:spcBef>
              <a:spcAft>
                <a:spcPts val="0"/>
              </a:spcAft>
              <a:buClr>
                <a:schemeClr val="lt1"/>
              </a:buClr>
              <a:buSzPts val="2400"/>
              <a:buFont typeface="Courier New"/>
              <a:buChar char="•"/>
            </a:pPr>
            <a:r>
              <a:rPr lang="en-US" sz="2400">
                <a:solidFill>
                  <a:schemeClr val="lt1"/>
                </a:solidFill>
              </a:rPr>
              <a:t>Using the ‘resampling’ method we then converted the data into quarterly frequency.</a:t>
            </a:r>
            <a:endParaRPr b="0" i="0" sz="2400" u="none" cap="none" strike="noStrike">
              <a:solidFill>
                <a:schemeClr val="lt1"/>
              </a:solidFill>
              <a:latin typeface="Arial"/>
              <a:ea typeface="Arial"/>
              <a:cs typeface="Arial"/>
              <a:sym typeface="Arial"/>
            </a:endParaRPr>
          </a:p>
        </p:txBody>
      </p:sp>
      <p:pic>
        <p:nvPicPr>
          <p:cNvPr id="201" name="Google Shape;201;g105698b5220_3_101"/>
          <p:cNvPicPr preferRelativeResize="0"/>
          <p:nvPr/>
        </p:nvPicPr>
        <p:blipFill rotWithShape="1">
          <a:blip r:embed="rId3">
            <a:alphaModFix/>
          </a:blip>
          <a:srcRect b="0" l="0" r="0" t="0"/>
          <a:stretch/>
        </p:blipFill>
        <p:spPr>
          <a:xfrm rot="4494632">
            <a:off x="-1236241" y="7682771"/>
            <a:ext cx="2605187" cy="2468416"/>
          </a:xfrm>
          <a:prstGeom prst="rect">
            <a:avLst/>
          </a:prstGeom>
          <a:noFill/>
          <a:ln>
            <a:noFill/>
          </a:ln>
        </p:spPr>
      </p:pic>
      <p:pic>
        <p:nvPicPr>
          <p:cNvPr id="202" name="Google Shape;202;g105698b5220_3_101"/>
          <p:cNvPicPr preferRelativeResize="0"/>
          <p:nvPr/>
        </p:nvPicPr>
        <p:blipFill rotWithShape="1">
          <a:blip r:embed="rId4">
            <a:alphaModFix/>
          </a:blip>
          <a:srcRect b="0" l="0" r="0" t="0"/>
          <a:stretch/>
        </p:blipFill>
        <p:spPr>
          <a:xfrm>
            <a:off x="-1464394" y="-727340"/>
            <a:ext cx="4268878" cy="3799300"/>
          </a:xfrm>
          <a:prstGeom prst="rect">
            <a:avLst/>
          </a:prstGeom>
          <a:noFill/>
          <a:ln>
            <a:noFill/>
          </a:ln>
        </p:spPr>
      </p:pic>
      <p:pic>
        <p:nvPicPr>
          <p:cNvPr id="203" name="Google Shape;203;g105698b5220_3_101"/>
          <p:cNvPicPr preferRelativeResize="0"/>
          <p:nvPr/>
        </p:nvPicPr>
        <p:blipFill rotWithShape="1">
          <a:blip r:embed="rId5">
            <a:alphaModFix/>
          </a:blip>
          <a:srcRect b="0" l="0" r="0" t="0"/>
          <a:stretch/>
        </p:blipFill>
        <p:spPr>
          <a:xfrm rot="313118">
            <a:off x="-1714265" y="3270218"/>
            <a:ext cx="4558250" cy="4358823"/>
          </a:xfrm>
          <a:prstGeom prst="rect">
            <a:avLst/>
          </a:prstGeom>
          <a:noFill/>
          <a:ln>
            <a:noFill/>
          </a:ln>
        </p:spPr>
      </p:pic>
      <p:sp>
        <p:nvSpPr>
          <p:cNvPr id="204" name="Google Shape;204;g105698b5220_3_101"/>
          <p:cNvSpPr txBox="1"/>
          <p:nvPr/>
        </p:nvSpPr>
        <p:spPr>
          <a:xfrm>
            <a:off x="12197250" y="67375"/>
            <a:ext cx="5804100" cy="1062000"/>
          </a:xfrm>
          <a:prstGeom prst="rect">
            <a:avLst/>
          </a:prstGeom>
          <a:noFill/>
          <a:ln>
            <a:noFill/>
          </a:ln>
        </p:spPr>
        <p:txBody>
          <a:bodyPr anchorCtr="0" anchor="t" bIns="0" lIns="0" spcFirstLastPara="1" rIns="0" wrap="square" tIns="0">
            <a:spAutoFit/>
          </a:bodyPr>
          <a:lstStyle/>
          <a:p>
            <a:pPr indent="0" lvl="0" marL="0" marR="0" rtl="0" algn="r">
              <a:lnSpc>
                <a:spcPct val="118000"/>
              </a:lnSpc>
              <a:spcBef>
                <a:spcPts val="0"/>
              </a:spcBef>
              <a:spcAft>
                <a:spcPts val="0"/>
              </a:spcAft>
              <a:buNone/>
            </a:pPr>
            <a:r>
              <a:rPr lang="en-US" sz="6900">
                <a:solidFill>
                  <a:schemeClr val="lt1"/>
                </a:solidFill>
                <a:latin typeface="Arial"/>
                <a:ea typeface="Arial"/>
                <a:cs typeface="Arial"/>
                <a:sym typeface="Arial"/>
              </a:rPr>
              <a:t>Data Cleaning</a:t>
            </a:r>
            <a:endParaRPr sz="6900">
              <a:solidFill>
                <a:schemeClr val="lt1"/>
              </a:solidFill>
            </a:endParaRPr>
          </a:p>
        </p:txBody>
      </p:sp>
      <p:pic>
        <p:nvPicPr>
          <p:cNvPr id="205" name="Google Shape;205;g105698b5220_3_101"/>
          <p:cNvPicPr preferRelativeResize="0"/>
          <p:nvPr/>
        </p:nvPicPr>
        <p:blipFill>
          <a:blip r:embed="rId6">
            <a:alphaModFix/>
          </a:blip>
          <a:stretch>
            <a:fillRect/>
          </a:stretch>
        </p:blipFill>
        <p:spPr>
          <a:xfrm>
            <a:off x="10865350" y="1416376"/>
            <a:ext cx="2960685" cy="1655562"/>
          </a:xfrm>
          <a:prstGeom prst="rect">
            <a:avLst/>
          </a:prstGeom>
          <a:noFill/>
          <a:ln>
            <a:noFill/>
          </a:ln>
        </p:spPr>
      </p:pic>
      <p:pic>
        <p:nvPicPr>
          <p:cNvPr id="206" name="Google Shape;206;g105698b5220_3_101"/>
          <p:cNvPicPr preferRelativeResize="0"/>
          <p:nvPr/>
        </p:nvPicPr>
        <p:blipFill>
          <a:blip r:embed="rId7">
            <a:alphaModFix/>
          </a:blip>
          <a:stretch>
            <a:fillRect/>
          </a:stretch>
        </p:blipFill>
        <p:spPr>
          <a:xfrm>
            <a:off x="10865350" y="3358950"/>
            <a:ext cx="7274849" cy="1876425"/>
          </a:xfrm>
          <a:prstGeom prst="rect">
            <a:avLst/>
          </a:prstGeom>
          <a:noFill/>
          <a:ln>
            <a:noFill/>
          </a:ln>
        </p:spPr>
      </p:pic>
      <p:pic>
        <p:nvPicPr>
          <p:cNvPr id="207" name="Google Shape;207;g105698b5220_3_101"/>
          <p:cNvPicPr preferRelativeResize="0"/>
          <p:nvPr/>
        </p:nvPicPr>
        <p:blipFill>
          <a:blip r:embed="rId8">
            <a:alphaModFix/>
          </a:blip>
          <a:stretch>
            <a:fillRect/>
          </a:stretch>
        </p:blipFill>
        <p:spPr>
          <a:xfrm>
            <a:off x="10865350" y="5359498"/>
            <a:ext cx="4524375" cy="2190750"/>
          </a:xfrm>
          <a:prstGeom prst="rect">
            <a:avLst/>
          </a:prstGeom>
          <a:noFill/>
          <a:ln>
            <a:noFill/>
          </a:ln>
        </p:spPr>
      </p:pic>
      <p:pic>
        <p:nvPicPr>
          <p:cNvPr id="208" name="Google Shape;208;g105698b5220_3_101"/>
          <p:cNvPicPr preferRelativeResize="0"/>
          <p:nvPr/>
        </p:nvPicPr>
        <p:blipFill>
          <a:blip r:embed="rId9">
            <a:alphaModFix/>
          </a:blip>
          <a:stretch>
            <a:fillRect/>
          </a:stretch>
        </p:blipFill>
        <p:spPr>
          <a:xfrm>
            <a:off x="10175349" y="7617575"/>
            <a:ext cx="7694100" cy="1876425"/>
          </a:xfrm>
          <a:prstGeom prst="rect">
            <a:avLst/>
          </a:prstGeom>
          <a:noFill/>
          <a:ln>
            <a:noFill/>
          </a:ln>
        </p:spPr>
      </p:pic>
      <p:sp>
        <p:nvSpPr>
          <p:cNvPr id="209" name="Google Shape;209;g105698b5220_3_101"/>
          <p:cNvSpPr txBox="1"/>
          <p:nvPr/>
        </p:nvSpPr>
        <p:spPr>
          <a:xfrm>
            <a:off x="2306450" y="7617575"/>
            <a:ext cx="7812300" cy="2047200"/>
          </a:xfrm>
          <a:prstGeom prst="rect">
            <a:avLst/>
          </a:prstGeom>
          <a:noFill/>
          <a:ln>
            <a:noFill/>
          </a:ln>
        </p:spPr>
        <p:txBody>
          <a:bodyPr anchorCtr="0" anchor="t" bIns="91425" lIns="91425" spcFirstLastPara="1" rIns="91425" wrap="square" tIns="91425">
            <a:spAutoFit/>
          </a:bodyPr>
          <a:lstStyle/>
          <a:p>
            <a:pPr indent="-387350" lvl="1" marL="914400" rtl="0" algn="just">
              <a:spcBef>
                <a:spcPts val="0"/>
              </a:spcBef>
              <a:spcAft>
                <a:spcPts val="0"/>
              </a:spcAft>
              <a:buClr>
                <a:schemeClr val="lt1"/>
              </a:buClr>
              <a:buSzPts val="2500"/>
              <a:buChar char="•"/>
            </a:pPr>
            <a:r>
              <a:rPr lang="en-US" sz="2400">
                <a:solidFill>
                  <a:schemeClr val="lt1"/>
                </a:solidFill>
              </a:rPr>
              <a:t>Using lambda, converted the format of the values in the Residential Mortgages column. We also checked for and dropped all null values and saved the clean data to a new dataframe to concatenate and utilize in our analysis later.</a:t>
            </a:r>
            <a:endParaRPr>
              <a:solidFill>
                <a:schemeClr val="lt1"/>
              </a:solidFill>
            </a:endParaRPr>
          </a:p>
        </p:txBody>
      </p:sp>
      <p:cxnSp>
        <p:nvCxnSpPr>
          <p:cNvPr id="210" name="Google Shape;210;g105698b5220_3_101"/>
          <p:cNvCxnSpPr/>
          <p:nvPr/>
        </p:nvCxnSpPr>
        <p:spPr>
          <a:xfrm flipH="1">
            <a:off x="13826025" y="2119675"/>
            <a:ext cx="678300" cy="249000"/>
          </a:xfrm>
          <a:prstGeom prst="straightConnector1">
            <a:avLst/>
          </a:prstGeom>
          <a:noFill/>
          <a:ln cap="flat" cmpd="sng" w="38100">
            <a:solidFill>
              <a:srgbClr val="FFFF00"/>
            </a:solidFill>
            <a:prstDash val="solid"/>
            <a:round/>
            <a:headEnd len="med" w="med" type="none"/>
            <a:tailEnd len="med" w="med" type="triangle"/>
          </a:ln>
        </p:spPr>
      </p:cxnSp>
      <p:cxnSp>
        <p:nvCxnSpPr>
          <p:cNvPr id="211" name="Google Shape;211;g105698b5220_3_101"/>
          <p:cNvCxnSpPr/>
          <p:nvPr/>
        </p:nvCxnSpPr>
        <p:spPr>
          <a:xfrm flipH="1">
            <a:off x="13826025" y="2427725"/>
            <a:ext cx="678300" cy="249000"/>
          </a:xfrm>
          <a:prstGeom prst="straightConnector1">
            <a:avLst/>
          </a:prstGeom>
          <a:noFill/>
          <a:ln cap="flat" cmpd="sng" w="38100">
            <a:solidFill>
              <a:srgbClr val="FFFF00"/>
            </a:solidFill>
            <a:prstDash val="solid"/>
            <a:round/>
            <a:headEnd len="med" w="med" type="none"/>
            <a:tailEnd len="med" w="med" type="triangle"/>
          </a:ln>
        </p:spPr>
      </p:cxnSp>
      <p:cxnSp>
        <p:nvCxnSpPr>
          <p:cNvPr id="212" name="Google Shape;212;g105698b5220_3_101"/>
          <p:cNvCxnSpPr/>
          <p:nvPr/>
        </p:nvCxnSpPr>
        <p:spPr>
          <a:xfrm flipH="1">
            <a:off x="13683250" y="4476225"/>
            <a:ext cx="678300" cy="249000"/>
          </a:xfrm>
          <a:prstGeom prst="straightConnector1">
            <a:avLst/>
          </a:prstGeom>
          <a:noFill/>
          <a:ln cap="flat" cmpd="sng" w="38100">
            <a:solidFill>
              <a:srgbClr val="FFFF00"/>
            </a:solidFill>
            <a:prstDash val="solid"/>
            <a:round/>
            <a:headEnd len="med" w="med" type="none"/>
            <a:tailEnd len="med" w="med" type="triangle"/>
          </a:ln>
        </p:spPr>
      </p:cxnSp>
      <p:cxnSp>
        <p:nvCxnSpPr>
          <p:cNvPr id="213" name="Google Shape;213;g105698b5220_3_101"/>
          <p:cNvCxnSpPr/>
          <p:nvPr/>
        </p:nvCxnSpPr>
        <p:spPr>
          <a:xfrm flipH="1">
            <a:off x="13683250" y="4725225"/>
            <a:ext cx="678300" cy="249000"/>
          </a:xfrm>
          <a:prstGeom prst="straightConnector1">
            <a:avLst/>
          </a:prstGeom>
          <a:noFill/>
          <a:ln cap="flat" cmpd="sng" w="38100">
            <a:solidFill>
              <a:srgbClr val="FFFF00"/>
            </a:solidFill>
            <a:prstDash val="solid"/>
            <a:round/>
            <a:headEnd len="med" w="med" type="none"/>
            <a:tailEnd len="med" w="med" type="triangle"/>
          </a:ln>
        </p:spPr>
      </p:cxnSp>
      <p:cxnSp>
        <p:nvCxnSpPr>
          <p:cNvPr id="214" name="Google Shape;214;g105698b5220_3_101"/>
          <p:cNvCxnSpPr/>
          <p:nvPr/>
        </p:nvCxnSpPr>
        <p:spPr>
          <a:xfrm>
            <a:off x="10315300" y="6692925"/>
            <a:ext cx="648900" cy="213000"/>
          </a:xfrm>
          <a:prstGeom prst="straightConnector1">
            <a:avLst/>
          </a:prstGeom>
          <a:noFill/>
          <a:ln cap="flat" cmpd="sng" w="38100">
            <a:solidFill>
              <a:srgbClr val="FFFF00"/>
            </a:solidFill>
            <a:prstDash val="solid"/>
            <a:round/>
            <a:headEnd len="med" w="med" type="none"/>
            <a:tailEnd len="med" w="med" type="triangle"/>
          </a:ln>
        </p:spPr>
      </p:cxnSp>
      <p:cxnSp>
        <p:nvCxnSpPr>
          <p:cNvPr id="215" name="Google Shape;215;g105698b5220_3_101"/>
          <p:cNvCxnSpPr/>
          <p:nvPr/>
        </p:nvCxnSpPr>
        <p:spPr>
          <a:xfrm>
            <a:off x="10315300" y="6990075"/>
            <a:ext cx="648900" cy="213900"/>
          </a:xfrm>
          <a:prstGeom prst="straightConnector1">
            <a:avLst/>
          </a:prstGeom>
          <a:noFill/>
          <a:ln cap="flat" cmpd="sng" w="38100">
            <a:solidFill>
              <a:srgbClr val="FFFF00"/>
            </a:solidFill>
            <a:prstDash val="solid"/>
            <a:round/>
            <a:headEnd len="med" w="med" type="none"/>
            <a:tailEnd len="med" w="med" type="triangle"/>
          </a:ln>
        </p:spPr>
      </p:cxnSp>
      <p:sp>
        <p:nvSpPr>
          <p:cNvPr id="216" name="Google Shape;216;g105698b5220_3_101"/>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pic>
        <p:nvPicPr>
          <p:cNvPr id="221" name="Google Shape;221;g105698b5220_3_91"/>
          <p:cNvPicPr preferRelativeResize="0"/>
          <p:nvPr/>
        </p:nvPicPr>
        <p:blipFill rotWithShape="1">
          <a:blip r:embed="rId3">
            <a:alphaModFix/>
          </a:blip>
          <a:srcRect b="0" l="0" r="0" t="0"/>
          <a:stretch/>
        </p:blipFill>
        <p:spPr>
          <a:xfrm rot="4494632">
            <a:off x="-1150791" y="7088471"/>
            <a:ext cx="2605187" cy="2468416"/>
          </a:xfrm>
          <a:prstGeom prst="rect">
            <a:avLst/>
          </a:prstGeom>
          <a:noFill/>
          <a:ln>
            <a:noFill/>
          </a:ln>
        </p:spPr>
      </p:pic>
      <p:pic>
        <p:nvPicPr>
          <p:cNvPr id="222" name="Google Shape;222;g105698b5220_3_91"/>
          <p:cNvPicPr preferRelativeResize="0"/>
          <p:nvPr/>
        </p:nvPicPr>
        <p:blipFill rotWithShape="1">
          <a:blip r:embed="rId4">
            <a:alphaModFix/>
          </a:blip>
          <a:srcRect b="0" l="0" r="0" t="0"/>
          <a:stretch/>
        </p:blipFill>
        <p:spPr>
          <a:xfrm>
            <a:off x="-1751344" y="-746990"/>
            <a:ext cx="4268878" cy="3799300"/>
          </a:xfrm>
          <a:prstGeom prst="rect">
            <a:avLst/>
          </a:prstGeom>
          <a:noFill/>
          <a:ln>
            <a:noFill/>
          </a:ln>
        </p:spPr>
      </p:pic>
      <p:pic>
        <p:nvPicPr>
          <p:cNvPr id="223" name="Google Shape;223;g105698b5220_3_91"/>
          <p:cNvPicPr preferRelativeResize="0"/>
          <p:nvPr/>
        </p:nvPicPr>
        <p:blipFill rotWithShape="1">
          <a:blip r:embed="rId5">
            <a:alphaModFix/>
          </a:blip>
          <a:srcRect b="0" l="0" r="0" t="0"/>
          <a:stretch/>
        </p:blipFill>
        <p:spPr>
          <a:xfrm rot="313115">
            <a:off x="-1375140" y="3220925"/>
            <a:ext cx="3876756" cy="3707125"/>
          </a:xfrm>
          <a:prstGeom prst="rect">
            <a:avLst/>
          </a:prstGeom>
          <a:noFill/>
          <a:ln>
            <a:noFill/>
          </a:ln>
        </p:spPr>
      </p:pic>
      <p:sp>
        <p:nvSpPr>
          <p:cNvPr id="224" name="Google Shape;224;g105698b5220_3_91"/>
          <p:cNvSpPr txBox="1"/>
          <p:nvPr/>
        </p:nvSpPr>
        <p:spPr>
          <a:xfrm>
            <a:off x="11758600" y="95675"/>
            <a:ext cx="6285000" cy="1062000"/>
          </a:xfrm>
          <a:prstGeom prst="rect">
            <a:avLst/>
          </a:prstGeom>
          <a:noFill/>
          <a:ln>
            <a:noFill/>
          </a:ln>
        </p:spPr>
        <p:txBody>
          <a:bodyPr anchorCtr="0" anchor="t" bIns="0" lIns="0" spcFirstLastPara="1" rIns="0" wrap="square" tIns="0">
            <a:spAutoFit/>
          </a:bodyPr>
          <a:lstStyle/>
          <a:p>
            <a:pPr indent="0" lvl="0" marL="0" rtl="0" algn="r">
              <a:lnSpc>
                <a:spcPct val="118000"/>
              </a:lnSpc>
              <a:spcBef>
                <a:spcPts val="0"/>
              </a:spcBef>
              <a:spcAft>
                <a:spcPts val="0"/>
              </a:spcAft>
              <a:buNone/>
            </a:pPr>
            <a:r>
              <a:rPr lang="en-US" sz="6900">
                <a:solidFill>
                  <a:srgbClr val="8A4392"/>
                </a:solidFill>
              </a:rPr>
              <a:t>Data Cleaning</a:t>
            </a:r>
            <a:endParaRPr sz="6900">
              <a:solidFill>
                <a:schemeClr val="dk2"/>
              </a:solidFill>
            </a:endParaRPr>
          </a:p>
        </p:txBody>
      </p:sp>
      <p:sp>
        <p:nvSpPr>
          <p:cNvPr id="225" name="Google Shape;225;g105698b5220_3_91"/>
          <p:cNvSpPr txBox="1"/>
          <p:nvPr/>
        </p:nvSpPr>
        <p:spPr>
          <a:xfrm>
            <a:off x="2122400" y="1157675"/>
            <a:ext cx="10032300" cy="7126800"/>
          </a:xfrm>
          <a:prstGeom prst="rect">
            <a:avLst/>
          </a:prstGeom>
          <a:noFill/>
          <a:ln>
            <a:noFill/>
          </a:ln>
        </p:spPr>
        <p:txBody>
          <a:bodyPr anchorCtr="0" anchor="t" bIns="0" lIns="0" spcFirstLastPara="1" rIns="0" wrap="square" tIns="0">
            <a:spAutoFit/>
          </a:bodyPr>
          <a:lstStyle/>
          <a:p>
            <a:pPr indent="-457200" lvl="0" marL="514350" marR="0" rtl="0" algn="just">
              <a:spcBef>
                <a:spcPts val="0"/>
              </a:spcBef>
              <a:spcAft>
                <a:spcPts val="0"/>
              </a:spcAft>
              <a:buClr>
                <a:schemeClr val="dk2"/>
              </a:buClr>
              <a:buSzPts val="2300"/>
              <a:buFont typeface="Courier New"/>
              <a:buChar char="o"/>
            </a:pPr>
            <a:r>
              <a:rPr b="1" lang="en-US" sz="2300">
                <a:solidFill>
                  <a:schemeClr val="dk2"/>
                </a:solidFill>
              </a:rPr>
              <a:t>House Affordability Index:</a:t>
            </a:r>
            <a:endParaRPr b="1" sz="2300">
              <a:solidFill>
                <a:schemeClr val="dk2"/>
              </a:solidFill>
            </a:endParaRPr>
          </a:p>
          <a:p>
            <a:pPr indent="-450850" lvl="1" marL="971550" marR="0" rtl="0" algn="just">
              <a:spcBef>
                <a:spcPts val="0"/>
              </a:spcBef>
              <a:spcAft>
                <a:spcPts val="0"/>
              </a:spcAft>
              <a:buClr>
                <a:schemeClr val="dk2"/>
              </a:buClr>
              <a:buSzPts val="2200"/>
              <a:buFont typeface="Arial"/>
              <a:buChar char="•"/>
            </a:pPr>
            <a:r>
              <a:rPr lang="en-US" sz="2200">
                <a:solidFill>
                  <a:schemeClr val="dk2"/>
                </a:solidFill>
              </a:rPr>
              <a:t>In this csv, the data was already in a quarterly format, but the dates showed the first of the quarter instead of the last of the quarter.</a:t>
            </a:r>
            <a:endParaRPr sz="2200">
              <a:solidFill>
                <a:schemeClr val="dk2"/>
              </a:solidFill>
            </a:endParaRPr>
          </a:p>
          <a:p>
            <a:pPr indent="0" lvl="0" marL="0" marR="0" rtl="0" algn="just">
              <a:spcBef>
                <a:spcPts val="0"/>
              </a:spcBef>
              <a:spcAft>
                <a:spcPts val="0"/>
              </a:spcAft>
              <a:buNone/>
            </a:pPr>
            <a:r>
              <a:t/>
            </a:r>
            <a:endParaRPr sz="2200">
              <a:solidFill>
                <a:schemeClr val="dk2"/>
              </a:solidFill>
            </a:endParaRPr>
          </a:p>
          <a:p>
            <a:pPr indent="0" lvl="0" marL="0" marR="0" rtl="0" algn="just">
              <a:spcBef>
                <a:spcPts val="0"/>
              </a:spcBef>
              <a:spcAft>
                <a:spcPts val="0"/>
              </a:spcAft>
              <a:buNone/>
            </a:pPr>
            <a:r>
              <a:t/>
            </a:r>
            <a:endParaRPr sz="2200">
              <a:solidFill>
                <a:schemeClr val="dk2"/>
              </a:solidFill>
            </a:endParaRPr>
          </a:p>
          <a:p>
            <a:pPr indent="-450850" lvl="1" marL="971550" marR="0" rtl="0" algn="just">
              <a:spcBef>
                <a:spcPts val="0"/>
              </a:spcBef>
              <a:spcAft>
                <a:spcPts val="0"/>
              </a:spcAft>
              <a:buClr>
                <a:schemeClr val="dk2"/>
              </a:buClr>
              <a:buSzPts val="2200"/>
              <a:buFont typeface="Arial"/>
              <a:buChar char="•"/>
            </a:pPr>
            <a:r>
              <a:rPr lang="en-US" sz="2200">
                <a:solidFill>
                  <a:schemeClr val="dk2"/>
                </a:solidFill>
              </a:rPr>
              <a:t>Before changing the dates, we dropped the unwanted column and kept the date and Housing Affordability Index columns.</a:t>
            </a:r>
            <a:endParaRPr sz="2200">
              <a:solidFill>
                <a:schemeClr val="dk2"/>
              </a:solidFill>
            </a:endParaRPr>
          </a:p>
          <a:p>
            <a:pPr indent="0" lvl="0" marL="0" marR="0" rtl="0" algn="just">
              <a:spcBef>
                <a:spcPts val="0"/>
              </a:spcBef>
              <a:spcAft>
                <a:spcPts val="0"/>
              </a:spcAft>
              <a:buNone/>
            </a:pPr>
            <a:r>
              <a:t/>
            </a:r>
            <a:endParaRPr sz="2200">
              <a:solidFill>
                <a:schemeClr val="dk2"/>
              </a:solidFill>
            </a:endParaRPr>
          </a:p>
          <a:p>
            <a:pPr indent="0" lvl="0" marL="0" marR="0" rtl="0" algn="just">
              <a:spcBef>
                <a:spcPts val="0"/>
              </a:spcBef>
              <a:spcAft>
                <a:spcPts val="0"/>
              </a:spcAft>
              <a:buNone/>
            </a:pPr>
            <a:r>
              <a:t/>
            </a:r>
            <a:endParaRPr sz="2200">
              <a:solidFill>
                <a:schemeClr val="dk2"/>
              </a:solidFill>
            </a:endParaRPr>
          </a:p>
          <a:p>
            <a:pPr indent="0" lvl="0" marL="0" marR="0" rtl="0" algn="just">
              <a:spcBef>
                <a:spcPts val="0"/>
              </a:spcBef>
              <a:spcAft>
                <a:spcPts val="0"/>
              </a:spcAft>
              <a:buNone/>
            </a:pPr>
            <a:r>
              <a:t/>
            </a:r>
            <a:endParaRPr sz="2200">
              <a:solidFill>
                <a:schemeClr val="dk2"/>
              </a:solidFill>
            </a:endParaRPr>
          </a:p>
          <a:p>
            <a:pPr indent="0" lvl="0" marL="0" marR="0" rtl="0" algn="just">
              <a:spcBef>
                <a:spcPts val="0"/>
              </a:spcBef>
              <a:spcAft>
                <a:spcPts val="0"/>
              </a:spcAft>
              <a:buNone/>
            </a:pPr>
            <a:r>
              <a:t/>
            </a:r>
            <a:endParaRPr sz="2200">
              <a:solidFill>
                <a:schemeClr val="dk2"/>
              </a:solidFill>
            </a:endParaRPr>
          </a:p>
          <a:p>
            <a:pPr indent="-450850" lvl="1" marL="971550" marR="0" rtl="0" algn="just">
              <a:spcBef>
                <a:spcPts val="0"/>
              </a:spcBef>
              <a:spcAft>
                <a:spcPts val="0"/>
              </a:spcAft>
              <a:buClr>
                <a:schemeClr val="dk2"/>
              </a:buClr>
              <a:buSzPts val="2200"/>
              <a:buFont typeface="Arial"/>
              <a:buChar char="•"/>
            </a:pPr>
            <a:r>
              <a:rPr lang="en-US" sz="2200">
                <a:solidFill>
                  <a:schemeClr val="dk2"/>
                </a:solidFill>
              </a:rPr>
              <a:t>Next, we checked for data types and converted the date object column to datetime, set it as the index and ran the resampling method to change the dates from first to the end of the quarter to match the clean dataframes.</a:t>
            </a:r>
            <a:endParaRPr sz="2200">
              <a:solidFill>
                <a:schemeClr val="dk2"/>
              </a:solidFill>
            </a:endParaRPr>
          </a:p>
          <a:p>
            <a:pPr indent="0" lvl="0" marL="0" marR="0" rtl="0" algn="just">
              <a:spcBef>
                <a:spcPts val="0"/>
              </a:spcBef>
              <a:spcAft>
                <a:spcPts val="0"/>
              </a:spcAft>
              <a:buNone/>
            </a:pPr>
            <a:r>
              <a:t/>
            </a:r>
            <a:endParaRPr sz="2200">
              <a:solidFill>
                <a:schemeClr val="dk2"/>
              </a:solidFill>
            </a:endParaRPr>
          </a:p>
          <a:p>
            <a:pPr indent="0" lvl="0" marL="0" marR="0" rtl="0" algn="just">
              <a:spcBef>
                <a:spcPts val="0"/>
              </a:spcBef>
              <a:spcAft>
                <a:spcPts val="0"/>
              </a:spcAft>
              <a:buNone/>
            </a:pPr>
            <a:r>
              <a:t/>
            </a:r>
            <a:endParaRPr sz="2200">
              <a:solidFill>
                <a:schemeClr val="dk2"/>
              </a:solidFill>
            </a:endParaRPr>
          </a:p>
          <a:p>
            <a:pPr indent="0" lvl="0" marL="0" marR="0" rtl="0" algn="just">
              <a:spcBef>
                <a:spcPts val="0"/>
              </a:spcBef>
              <a:spcAft>
                <a:spcPts val="0"/>
              </a:spcAft>
              <a:buNone/>
            </a:pPr>
            <a:r>
              <a:t/>
            </a:r>
            <a:endParaRPr sz="2200">
              <a:solidFill>
                <a:schemeClr val="dk2"/>
              </a:solidFill>
            </a:endParaRPr>
          </a:p>
          <a:p>
            <a:pPr indent="-450850" lvl="1" marL="971550" marR="0" rtl="0" algn="just">
              <a:spcBef>
                <a:spcPts val="0"/>
              </a:spcBef>
              <a:spcAft>
                <a:spcPts val="0"/>
              </a:spcAft>
              <a:buClr>
                <a:schemeClr val="dk2"/>
              </a:buClr>
              <a:buSzPts val="2200"/>
              <a:buFont typeface="Arial"/>
              <a:buChar char="•"/>
            </a:pPr>
            <a:r>
              <a:rPr lang="en-US" sz="2200">
                <a:solidFill>
                  <a:schemeClr val="dk2"/>
                </a:solidFill>
              </a:rPr>
              <a:t>We checked for and dropped all null values and saved the clean data to a new dataframe to concatenate and utilize in our analysis later.</a:t>
            </a:r>
            <a:endParaRPr sz="2200">
              <a:solidFill>
                <a:schemeClr val="dk2"/>
              </a:solidFill>
            </a:endParaRPr>
          </a:p>
          <a:p>
            <a:pPr indent="-311150" lvl="1" marL="971550" marR="0" rtl="0" algn="l">
              <a:spcBef>
                <a:spcPts val="0"/>
              </a:spcBef>
              <a:spcAft>
                <a:spcPts val="0"/>
              </a:spcAft>
              <a:buClr>
                <a:schemeClr val="dk1"/>
              </a:buClr>
              <a:buSzPts val="3200"/>
              <a:buFont typeface="Arial"/>
              <a:buNone/>
            </a:pPr>
            <a:r>
              <a:t/>
            </a:r>
            <a:endParaRPr b="0" i="0" sz="2200" u="none" cap="none" strike="noStrike">
              <a:solidFill>
                <a:schemeClr val="dk2"/>
              </a:solidFill>
              <a:latin typeface="Arial"/>
              <a:ea typeface="Arial"/>
              <a:cs typeface="Arial"/>
              <a:sym typeface="Arial"/>
            </a:endParaRPr>
          </a:p>
        </p:txBody>
      </p:sp>
      <p:sp>
        <p:nvSpPr>
          <p:cNvPr id="226" name="Google Shape;226;g105698b5220_3_91"/>
          <p:cNvSpPr txBox="1"/>
          <p:nvPr/>
        </p:nvSpPr>
        <p:spPr>
          <a:xfrm>
            <a:off x="1273500" y="8793450"/>
            <a:ext cx="16491900" cy="1108200"/>
          </a:xfrm>
          <a:prstGeom prst="rect">
            <a:avLst/>
          </a:prstGeom>
          <a:noFill/>
          <a:ln>
            <a:noFill/>
          </a:ln>
        </p:spPr>
        <p:txBody>
          <a:bodyPr anchorCtr="0" anchor="t" bIns="0" lIns="0" spcFirstLastPara="1" rIns="0" wrap="square" tIns="0">
            <a:spAutoFit/>
          </a:bodyPr>
          <a:lstStyle/>
          <a:p>
            <a:pPr indent="-381000" lvl="0" marL="457200" marR="0" rtl="0" algn="just">
              <a:spcBef>
                <a:spcPts val="0"/>
              </a:spcBef>
              <a:spcAft>
                <a:spcPts val="0"/>
              </a:spcAft>
              <a:buClr>
                <a:schemeClr val="dk2"/>
              </a:buClr>
              <a:buSzPts val="2400"/>
              <a:buChar char="●"/>
            </a:pPr>
            <a:r>
              <a:rPr lang="en-US" sz="2400">
                <a:solidFill>
                  <a:schemeClr val="dk2"/>
                </a:solidFill>
              </a:rPr>
              <a:t>To match the </a:t>
            </a:r>
            <a:r>
              <a:rPr lang="en-US" sz="2400">
                <a:solidFill>
                  <a:schemeClr val="dk2"/>
                </a:solidFill>
              </a:rPr>
              <a:t>date ranges of the three different dataframes, we sliced all three data frames to only keep data from first quarter of 1990 to the second quarter of 2021, that is, “1990-03-31 to 2021-06-30”.</a:t>
            </a:r>
            <a:endParaRPr sz="2400">
              <a:solidFill>
                <a:schemeClr val="dk2"/>
              </a:solidFill>
            </a:endParaRPr>
          </a:p>
          <a:p>
            <a:pPr indent="-381000" lvl="0" marL="457200" marR="0" rtl="0" algn="just">
              <a:spcBef>
                <a:spcPts val="0"/>
              </a:spcBef>
              <a:spcAft>
                <a:spcPts val="0"/>
              </a:spcAft>
              <a:buClr>
                <a:schemeClr val="dk2"/>
              </a:buClr>
              <a:buSzPts val="2400"/>
              <a:buChar char="●"/>
            </a:pPr>
            <a:r>
              <a:rPr lang="en-US" sz="2400">
                <a:solidFill>
                  <a:schemeClr val="dk2"/>
                </a:solidFill>
              </a:rPr>
              <a:t>Using the concat function we combined the three dataframes to one, and called it ‘housing_analyis_combined_df’.</a:t>
            </a:r>
            <a:endParaRPr b="0" i="0" sz="2400" u="none" cap="none" strike="noStrike">
              <a:solidFill>
                <a:schemeClr val="dk2"/>
              </a:solidFill>
              <a:latin typeface="Arial"/>
              <a:ea typeface="Arial"/>
              <a:cs typeface="Arial"/>
              <a:sym typeface="Arial"/>
            </a:endParaRPr>
          </a:p>
        </p:txBody>
      </p:sp>
      <p:pic>
        <p:nvPicPr>
          <p:cNvPr id="227" name="Google Shape;227;g105698b5220_3_91"/>
          <p:cNvPicPr preferRelativeResize="0"/>
          <p:nvPr/>
        </p:nvPicPr>
        <p:blipFill>
          <a:blip r:embed="rId6">
            <a:alphaModFix/>
          </a:blip>
          <a:stretch>
            <a:fillRect/>
          </a:stretch>
        </p:blipFill>
        <p:spPr>
          <a:xfrm>
            <a:off x="12873925" y="1157675"/>
            <a:ext cx="3952875" cy="1752600"/>
          </a:xfrm>
          <a:prstGeom prst="rect">
            <a:avLst/>
          </a:prstGeom>
          <a:noFill/>
          <a:ln>
            <a:noFill/>
          </a:ln>
        </p:spPr>
      </p:pic>
      <p:pic>
        <p:nvPicPr>
          <p:cNvPr id="228" name="Google Shape;228;g105698b5220_3_91"/>
          <p:cNvPicPr preferRelativeResize="0"/>
          <p:nvPr/>
        </p:nvPicPr>
        <p:blipFill>
          <a:blip r:embed="rId7">
            <a:alphaModFix/>
          </a:blip>
          <a:stretch>
            <a:fillRect/>
          </a:stretch>
        </p:blipFill>
        <p:spPr>
          <a:xfrm>
            <a:off x="9402613" y="3331088"/>
            <a:ext cx="5886450" cy="1476375"/>
          </a:xfrm>
          <a:prstGeom prst="rect">
            <a:avLst/>
          </a:prstGeom>
          <a:noFill/>
          <a:ln>
            <a:noFill/>
          </a:ln>
        </p:spPr>
      </p:pic>
      <p:pic>
        <p:nvPicPr>
          <p:cNvPr id="229" name="Google Shape;229;g105698b5220_3_91"/>
          <p:cNvPicPr preferRelativeResize="0"/>
          <p:nvPr/>
        </p:nvPicPr>
        <p:blipFill>
          <a:blip r:embed="rId8">
            <a:alphaModFix/>
          </a:blip>
          <a:stretch>
            <a:fillRect/>
          </a:stretch>
        </p:blipFill>
        <p:spPr>
          <a:xfrm>
            <a:off x="12248200" y="4983425"/>
            <a:ext cx="5517100" cy="1976013"/>
          </a:xfrm>
          <a:prstGeom prst="rect">
            <a:avLst/>
          </a:prstGeom>
          <a:noFill/>
          <a:ln>
            <a:noFill/>
          </a:ln>
        </p:spPr>
      </p:pic>
      <p:pic>
        <p:nvPicPr>
          <p:cNvPr id="230" name="Google Shape;230;g105698b5220_3_91"/>
          <p:cNvPicPr preferRelativeResize="0"/>
          <p:nvPr/>
        </p:nvPicPr>
        <p:blipFill>
          <a:blip r:embed="rId9">
            <a:alphaModFix/>
          </a:blip>
          <a:stretch>
            <a:fillRect/>
          </a:stretch>
        </p:blipFill>
        <p:spPr>
          <a:xfrm>
            <a:off x="12905843" y="6980900"/>
            <a:ext cx="4859482" cy="1752600"/>
          </a:xfrm>
          <a:prstGeom prst="rect">
            <a:avLst/>
          </a:prstGeom>
          <a:noFill/>
          <a:ln>
            <a:noFill/>
          </a:ln>
        </p:spPr>
      </p:pic>
      <p:cxnSp>
        <p:nvCxnSpPr>
          <p:cNvPr id="231" name="Google Shape;231;g105698b5220_3_91"/>
          <p:cNvCxnSpPr/>
          <p:nvPr/>
        </p:nvCxnSpPr>
        <p:spPr>
          <a:xfrm>
            <a:off x="12337950" y="1852337"/>
            <a:ext cx="634200" cy="363300"/>
          </a:xfrm>
          <a:prstGeom prst="straightConnector1">
            <a:avLst/>
          </a:prstGeom>
          <a:noFill/>
          <a:ln cap="flat" cmpd="sng" w="38100">
            <a:solidFill>
              <a:srgbClr val="FF0000"/>
            </a:solidFill>
            <a:prstDash val="solid"/>
            <a:round/>
            <a:headEnd len="med" w="med" type="none"/>
            <a:tailEnd len="med" w="med" type="triangle"/>
          </a:ln>
        </p:spPr>
      </p:cxnSp>
      <p:sp>
        <p:nvSpPr>
          <p:cNvPr id="232" name="Google Shape;232;g105698b5220_3_91"/>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g105698b5220_3_48"/>
          <p:cNvSpPr txBox="1"/>
          <p:nvPr/>
        </p:nvSpPr>
        <p:spPr>
          <a:xfrm>
            <a:off x="970425" y="732250"/>
            <a:ext cx="6140400" cy="785100"/>
          </a:xfrm>
          <a:prstGeom prst="rect">
            <a:avLst/>
          </a:prstGeom>
          <a:noFill/>
          <a:ln>
            <a:noFill/>
          </a:ln>
        </p:spPr>
        <p:txBody>
          <a:bodyPr anchorCtr="0" anchor="t" bIns="0" lIns="0" spcFirstLastPara="1" rIns="0" wrap="square" tIns="0">
            <a:spAutoFit/>
          </a:bodyPr>
          <a:lstStyle/>
          <a:p>
            <a:pPr indent="0" lvl="0" marL="0" marR="0" rtl="0" algn="l">
              <a:lnSpc>
                <a:spcPct val="126439"/>
              </a:lnSpc>
              <a:spcBef>
                <a:spcPts val="0"/>
              </a:spcBef>
              <a:spcAft>
                <a:spcPts val="0"/>
              </a:spcAft>
              <a:buNone/>
            </a:pPr>
            <a:r>
              <a:rPr lang="en-US" sz="5100">
                <a:solidFill>
                  <a:schemeClr val="dk2"/>
                </a:solidFill>
              </a:rPr>
              <a:t>Qualitative Analysis</a:t>
            </a:r>
            <a:endParaRPr sz="3300">
              <a:solidFill>
                <a:schemeClr val="dk2"/>
              </a:solidFill>
            </a:endParaRPr>
          </a:p>
        </p:txBody>
      </p:sp>
      <p:pic>
        <p:nvPicPr>
          <p:cNvPr id="238" name="Google Shape;238;g105698b5220_3_48"/>
          <p:cNvPicPr preferRelativeResize="0"/>
          <p:nvPr/>
        </p:nvPicPr>
        <p:blipFill rotWithShape="1">
          <a:blip r:embed="rId3">
            <a:alphaModFix/>
          </a:blip>
          <a:srcRect b="0" l="0" r="0" t="0"/>
          <a:stretch/>
        </p:blipFill>
        <p:spPr>
          <a:xfrm rot="9440949">
            <a:off x="-564563" y="2579299"/>
            <a:ext cx="2207917" cy="2092002"/>
          </a:xfrm>
          <a:prstGeom prst="rect">
            <a:avLst/>
          </a:prstGeom>
          <a:noFill/>
          <a:ln>
            <a:noFill/>
          </a:ln>
        </p:spPr>
      </p:pic>
      <p:sp>
        <p:nvSpPr>
          <p:cNvPr id="239" name="Google Shape;239;g105698b5220_3_48"/>
          <p:cNvSpPr txBox="1"/>
          <p:nvPr/>
        </p:nvSpPr>
        <p:spPr>
          <a:xfrm>
            <a:off x="14254105" y="432250"/>
            <a:ext cx="3915900" cy="1062000"/>
          </a:xfrm>
          <a:prstGeom prst="rect">
            <a:avLst/>
          </a:prstGeom>
          <a:noFill/>
          <a:ln>
            <a:noFill/>
          </a:ln>
        </p:spPr>
        <p:txBody>
          <a:bodyPr anchorCtr="0" anchor="t" bIns="0" lIns="0" spcFirstLastPara="1" rIns="0" wrap="square" tIns="0">
            <a:spAutoFit/>
          </a:bodyPr>
          <a:lstStyle/>
          <a:p>
            <a:pPr indent="0" lvl="0" marL="0" marR="0" rtl="0" algn="r">
              <a:lnSpc>
                <a:spcPct val="118000"/>
              </a:lnSpc>
              <a:spcBef>
                <a:spcPts val="0"/>
              </a:spcBef>
              <a:spcAft>
                <a:spcPts val="0"/>
              </a:spcAft>
              <a:buNone/>
            </a:pPr>
            <a:r>
              <a:rPr lang="en-US" sz="6900">
                <a:solidFill>
                  <a:srgbClr val="8A4392"/>
                </a:solidFill>
              </a:rPr>
              <a:t>Analysis</a:t>
            </a:r>
            <a:endParaRPr sz="6900">
              <a:solidFill>
                <a:srgbClr val="8A4392"/>
              </a:solidFill>
            </a:endParaRPr>
          </a:p>
        </p:txBody>
      </p:sp>
      <p:pic>
        <p:nvPicPr>
          <p:cNvPr id="240" name="Google Shape;240;g105698b5220_3_48"/>
          <p:cNvPicPr preferRelativeResize="0"/>
          <p:nvPr/>
        </p:nvPicPr>
        <p:blipFill>
          <a:blip r:embed="rId4">
            <a:alphaModFix/>
          </a:blip>
          <a:stretch>
            <a:fillRect/>
          </a:stretch>
        </p:blipFill>
        <p:spPr>
          <a:xfrm>
            <a:off x="6156452" y="6900702"/>
            <a:ext cx="10741421" cy="2780950"/>
          </a:xfrm>
          <a:prstGeom prst="rect">
            <a:avLst/>
          </a:prstGeom>
          <a:noFill/>
          <a:ln>
            <a:noFill/>
          </a:ln>
        </p:spPr>
      </p:pic>
      <p:sp>
        <p:nvSpPr>
          <p:cNvPr id="241" name="Google Shape;241;g105698b5220_3_48"/>
          <p:cNvSpPr txBox="1"/>
          <p:nvPr>
            <p:ph idx="12" type="sldNum"/>
          </p:nvPr>
        </p:nvSpPr>
        <p:spPr>
          <a:xfrm>
            <a:off x="17072605" y="9499702"/>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US"/>
              <a:t>‹#›</a:t>
            </a:fld>
            <a:endParaRPr/>
          </a:p>
        </p:txBody>
      </p:sp>
      <p:pic>
        <p:nvPicPr>
          <p:cNvPr id="242" name="Google Shape;242;g105698b5220_3_48"/>
          <p:cNvPicPr preferRelativeResize="0"/>
          <p:nvPr/>
        </p:nvPicPr>
        <p:blipFill>
          <a:blip r:embed="rId5">
            <a:alphaModFix/>
          </a:blip>
          <a:stretch>
            <a:fillRect/>
          </a:stretch>
        </p:blipFill>
        <p:spPr>
          <a:xfrm>
            <a:off x="1503813" y="7539738"/>
            <a:ext cx="3933825" cy="1143000"/>
          </a:xfrm>
          <a:prstGeom prst="rect">
            <a:avLst/>
          </a:prstGeom>
          <a:noFill/>
          <a:ln>
            <a:noFill/>
          </a:ln>
        </p:spPr>
      </p:pic>
      <p:grpSp>
        <p:nvGrpSpPr>
          <p:cNvPr id="243" name="Google Shape;243;g105698b5220_3_48"/>
          <p:cNvGrpSpPr/>
          <p:nvPr/>
        </p:nvGrpSpPr>
        <p:grpSpPr>
          <a:xfrm>
            <a:off x="1184248" y="1754100"/>
            <a:ext cx="5094000" cy="5094000"/>
            <a:chOff x="363524" y="1258050"/>
            <a:chExt cx="2547000" cy="2547000"/>
          </a:xfrm>
        </p:grpSpPr>
        <p:sp>
          <p:nvSpPr>
            <p:cNvPr id="244" name="Google Shape;244;g105698b5220_3_48"/>
            <p:cNvSpPr/>
            <p:nvPr/>
          </p:nvSpPr>
          <p:spPr>
            <a:xfrm rot="2700000">
              <a:off x="1356161" y="1011412"/>
              <a:ext cx="561726" cy="3040276"/>
            </a:xfrm>
            <a:prstGeom prst="roundRect">
              <a:avLst>
                <a:gd fmla="val 50000" name="adj"/>
              </a:avLst>
            </a:prstGeom>
            <a:solidFill>
              <a:srgbClr val="55156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5" name="Google Shape;245;g105698b5220_3_48"/>
            <p:cNvSpPr/>
            <p:nvPr/>
          </p:nvSpPr>
          <p:spPr>
            <a:xfrm>
              <a:off x="580539"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US" sz="2400">
                  <a:solidFill>
                    <a:srgbClr val="551561"/>
                  </a:solidFill>
                  <a:latin typeface="Roboto"/>
                  <a:ea typeface="Roboto"/>
                  <a:cs typeface="Roboto"/>
                  <a:sym typeface="Roboto"/>
                </a:rPr>
                <a:t>1</a:t>
              </a:r>
              <a:endParaRPr b="1" sz="2400">
                <a:solidFill>
                  <a:srgbClr val="551561"/>
                </a:solidFill>
                <a:latin typeface="Roboto"/>
                <a:ea typeface="Roboto"/>
                <a:cs typeface="Roboto"/>
                <a:sym typeface="Roboto"/>
              </a:endParaRPr>
            </a:p>
          </p:txBody>
        </p:sp>
        <p:sp>
          <p:nvSpPr>
            <p:cNvPr id="246" name="Google Shape;246;g105698b5220_3_48"/>
            <p:cNvSpPr txBox="1"/>
            <p:nvPr/>
          </p:nvSpPr>
          <p:spPr>
            <a:xfrm rot="-2700000">
              <a:off x="567889" y="2239754"/>
              <a:ext cx="2336422" cy="393293"/>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b="1" lang="en-US" sz="2400">
                  <a:solidFill>
                    <a:srgbClr val="FFFFFF"/>
                  </a:solidFill>
                  <a:latin typeface="Roboto"/>
                  <a:ea typeface="Roboto"/>
                  <a:cs typeface="Roboto"/>
                  <a:sym typeface="Roboto"/>
                </a:rPr>
                <a:t>Draw Articles from News API</a:t>
              </a:r>
              <a:endParaRPr b="1" sz="1600">
                <a:solidFill>
                  <a:srgbClr val="FFFFFF"/>
                </a:solidFill>
                <a:latin typeface="Roboto"/>
                <a:ea typeface="Roboto"/>
                <a:cs typeface="Roboto"/>
                <a:sym typeface="Roboto"/>
              </a:endParaRPr>
            </a:p>
          </p:txBody>
        </p:sp>
      </p:grpSp>
      <p:grpSp>
        <p:nvGrpSpPr>
          <p:cNvPr id="247" name="Google Shape;247;g105698b5220_3_48"/>
          <p:cNvGrpSpPr/>
          <p:nvPr/>
        </p:nvGrpSpPr>
        <p:grpSpPr>
          <a:xfrm>
            <a:off x="5004692" y="1754100"/>
            <a:ext cx="5094000" cy="5094000"/>
            <a:chOff x="2273746" y="1258050"/>
            <a:chExt cx="2547000" cy="2547000"/>
          </a:xfrm>
        </p:grpSpPr>
        <p:sp>
          <p:nvSpPr>
            <p:cNvPr id="248" name="Google Shape;248;g105698b5220_3_48"/>
            <p:cNvSpPr/>
            <p:nvPr/>
          </p:nvSpPr>
          <p:spPr>
            <a:xfrm rot="2700000">
              <a:off x="3266383" y="1011412"/>
              <a:ext cx="561726" cy="3040276"/>
            </a:xfrm>
            <a:prstGeom prst="roundRect">
              <a:avLst>
                <a:gd fmla="val 50000" name="adj"/>
              </a:avLst>
            </a:prstGeom>
            <a:solidFill>
              <a:srgbClr val="701C7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49" name="Google Shape;249;g105698b5220_3_48"/>
            <p:cNvSpPr/>
            <p:nvPr/>
          </p:nvSpPr>
          <p:spPr>
            <a:xfrm>
              <a:off x="2490761"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US" sz="2400">
                  <a:solidFill>
                    <a:srgbClr val="701C7F"/>
                  </a:solidFill>
                  <a:latin typeface="Roboto"/>
                  <a:ea typeface="Roboto"/>
                  <a:cs typeface="Roboto"/>
                  <a:sym typeface="Roboto"/>
                </a:rPr>
                <a:t>2</a:t>
              </a:r>
              <a:endParaRPr b="1" sz="2400">
                <a:solidFill>
                  <a:srgbClr val="701C7F"/>
                </a:solidFill>
                <a:latin typeface="Roboto"/>
                <a:ea typeface="Roboto"/>
                <a:cs typeface="Roboto"/>
                <a:sym typeface="Roboto"/>
              </a:endParaRPr>
            </a:p>
          </p:txBody>
        </p:sp>
        <p:sp>
          <p:nvSpPr>
            <p:cNvPr id="250" name="Google Shape;250;g105698b5220_3_48"/>
            <p:cNvSpPr txBox="1"/>
            <p:nvPr/>
          </p:nvSpPr>
          <p:spPr>
            <a:xfrm rot="-2700000">
              <a:off x="2473968" y="2237954"/>
              <a:ext cx="2341513" cy="393293"/>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b="1" lang="en-US" sz="2400">
                  <a:solidFill>
                    <a:srgbClr val="FFFFFF"/>
                  </a:solidFill>
                  <a:latin typeface="Roboto"/>
                  <a:ea typeface="Roboto"/>
                  <a:cs typeface="Roboto"/>
                  <a:sym typeface="Roboto"/>
                </a:rPr>
                <a:t>Fit it into a DataFrame</a:t>
              </a:r>
              <a:endParaRPr b="1" sz="1600">
                <a:solidFill>
                  <a:srgbClr val="FFFFFF"/>
                </a:solidFill>
                <a:latin typeface="Roboto"/>
                <a:ea typeface="Roboto"/>
                <a:cs typeface="Roboto"/>
                <a:sym typeface="Roboto"/>
              </a:endParaRPr>
            </a:p>
          </p:txBody>
        </p:sp>
      </p:grpSp>
      <p:grpSp>
        <p:nvGrpSpPr>
          <p:cNvPr id="251" name="Google Shape;251;g105698b5220_3_48"/>
          <p:cNvGrpSpPr/>
          <p:nvPr/>
        </p:nvGrpSpPr>
        <p:grpSpPr>
          <a:xfrm>
            <a:off x="8844728" y="1754100"/>
            <a:ext cx="5094000" cy="5094000"/>
            <a:chOff x="4193764" y="1258050"/>
            <a:chExt cx="2547000" cy="2547000"/>
          </a:xfrm>
        </p:grpSpPr>
        <p:sp>
          <p:nvSpPr>
            <p:cNvPr id="252" name="Google Shape;252;g105698b5220_3_48"/>
            <p:cNvSpPr/>
            <p:nvPr/>
          </p:nvSpPr>
          <p:spPr>
            <a:xfrm rot="2700000">
              <a:off x="5186401" y="1011412"/>
              <a:ext cx="561726" cy="3040276"/>
            </a:xfrm>
            <a:prstGeom prst="roundRect">
              <a:avLst>
                <a:gd fmla="val 50000" name="adj"/>
              </a:avLst>
            </a:prstGeom>
            <a:solidFill>
              <a:srgbClr val="761E86"/>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3" name="Google Shape;253;g105698b5220_3_48"/>
            <p:cNvSpPr/>
            <p:nvPr/>
          </p:nvSpPr>
          <p:spPr>
            <a:xfrm>
              <a:off x="4410780"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82850" lIns="182850" spcFirstLastPara="1" rIns="182850" wrap="square" tIns="182850">
              <a:noAutofit/>
            </a:bodyPr>
            <a:lstStyle/>
            <a:p>
              <a:pPr indent="0" lvl="0" marL="0" rtl="0" algn="ctr">
                <a:spcBef>
                  <a:spcPts val="0"/>
                </a:spcBef>
                <a:spcAft>
                  <a:spcPts val="0"/>
                </a:spcAft>
                <a:buNone/>
              </a:pPr>
              <a:r>
                <a:rPr b="1" lang="en-US" sz="2400">
                  <a:solidFill>
                    <a:srgbClr val="761E86"/>
                  </a:solidFill>
                  <a:latin typeface="Roboto"/>
                  <a:ea typeface="Roboto"/>
                  <a:cs typeface="Roboto"/>
                  <a:sym typeface="Roboto"/>
                </a:rPr>
                <a:t>3</a:t>
              </a:r>
              <a:endParaRPr b="1" sz="2400">
                <a:solidFill>
                  <a:srgbClr val="761E86"/>
                </a:solidFill>
                <a:latin typeface="Roboto"/>
                <a:ea typeface="Roboto"/>
                <a:cs typeface="Roboto"/>
                <a:sym typeface="Roboto"/>
              </a:endParaRPr>
            </a:p>
          </p:txBody>
        </p:sp>
        <p:sp>
          <p:nvSpPr>
            <p:cNvPr id="254" name="Google Shape;254;g105698b5220_3_48"/>
            <p:cNvSpPr txBox="1"/>
            <p:nvPr/>
          </p:nvSpPr>
          <p:spPr>
            <a:xfrm rot="-2700000">
              <a:off x="4400124" y="2240504"/>
              <a:ext cx="2334301" cy="393293"/>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b="1" lang="en-US" sz="2400">
                  <a:solidFill>
                    <a:srgbClr val="FFFFFF"/>
                  </a:solidFill>
                  <a:latin typeface="Roboto"/>
                  <a:ea typeface="Roboto"/>
                  <a:cs typeface="Roboto"/>
                  <a:sym typeface="Roboto"/>
                </a:rPr>
                <a:t>Apply Sentiments Analysis Scoring</a:t>
              </a:r>
              <a:endParaRPr b="1" sz="1600">
                <a:solidFill>
                  <a:srgbClr val="FFFFFF"/>
                </a:solidFill>
                <a:latin typeface="Roboto"/>
                <a:ea typeface="Roboto"/>
                <a:cs typeface="Roboto"/>
                <a:sym typeface="Roboto"/>
              </a:endParaRPr>
            </a:p>
          </p:txBody>
        </p:sp>
      </p:grpSp>
      <p:grpSp>
        <p:nvGrpSpPr>
          <p:cNvPr id="255" name="Google Shape;255;g105698b5220_3_48"/>
          <p:cNvGrpSpPr/>
          <p:nvPr/>
        </p:nvGrpSpPr>
        <p:grpSpPr>
          <a:xfrm>
            <a:off x="12665172" y="1754100"/>
            <a:ext cx="5094000" cy="5094000"/>
            <a:chOff x="6103986" y="1258050"/>
            <a:chExt cx="2547000" cy="2547000"/>
          </a:xfrm>
        </p:grpSpPr>
        <p:sp>
          <p:nvSpPr>
            <p:cNvPr id="256" name="Google Shape;256;g105698b5220_3_48"/>
            <p:cNvSpPr/>
            <p:nvPr/>
          </p:nvSpPr>
          <p:spPr>
            <a:xfrm rot="2700000">
              <a:off x="7096623" y="1011412"/>
              <a:ext cx="561726" cy="3040276"/>
            </a:xfrm>
            <a:prstGeom prst="roundRect">
              <a:avLst>
                <a:gd fmla="val 50000" name="adj"/>
              </a:avLst>
            </a:prstGeom>
            <a:solidFill>
              <a:srgbClr val="7F2090"/>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57" name="Google Shape;257;g105698b5220_3_48"/>
            <p:cNvSpPr/>
            <p:nvPr/>
          </p:nvSpPr>
          <p:spPr>
            <a:xfrm>
              <a:off x="632100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rPr b="1" lang="en-US" sz="2400">
                  <a:solidFill>
                    <a:srgbClr val="7F2090"/>
                  </a:solidFill>
                  <a:latin typeface="Roboto"/>
                  <a:ea typeface="Roboto"/>
                  <a:cs typeface="Roboto"/>
                  <a:sym typeface="Roboto"/>
                </a:rPr>
                <a:t>4</a:t>
              </a:r>
              <a:endParaRPr b="1" sz="2400">
                <a:solidFill>
                  <a:srgbClr val="7F2090"/>
                </a:solidFill>
                <a:latin typeface="Roboto"/>
                <a:ea typeface="Roboto"/>
                <a:cs typeface="Roboto"/>
                <a:sym typeface="Roboto"/>
              </a:endParaRPr>
            </a:p>
          </p:txBody>
        </p:sp>
        <p:sp>
          <p:nvSpPr>
            <p:cNvPr id="258" name="Google Shape;258;g105698b5220_3_48"/>
            <p:cNvSpPr txBox="1"/>
            <p:nvPr/>
          </p:nvSpPr>
          <p:spPr>
            <a:xfrm rot="-2700000">
              <a:off x="6306241" y="2238854"/>
              <a:ext cx="2338968" cy="393293"/>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None/>
              </a:pPr>
              <a:r>
                <a:rPr b="1" lang="en-US" sz="2400">
                  <a:solidFill>
                    <a:srgbClr val="FFFFFF"/>
                  </a:solidFill>
                  <a:latin typeface="Roboto"/>
                  <a:ea typeface="Roboto"/>
                  <a:cs typeface="Roboto"/>
                  <a:sym typeface="Roboto"/>
                </a:rPr>
                <a:t>Plot Results and WordClouds</a:t>
              </a:r>
              <a:endParaRPr b="1" sz="16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